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autoCompressPictures="0">
  <p:sldMasterIdLst>
    <p:sldMasterId id="2147483648" r:id="rId1"/>
  </p:sldMasterIdLst>
  <p:notesMasterIdLst>
    <p:notesMasterId r:id="rId47"/>
  </p:notesMasterIdLst>
  <p:sldIdLst>
    <p:sldId id="256" r:id="rId2"/>
    <p:sldId id="362" r:id="rId3"/>
    <p:sldId id="366" r:id="rId4"/>
    <p:sldId id="259" r:id="rId5"/>
    <p:sldId id="264" r:id="rId6"/>
    <p:sldId id="335" r:id="rId7"/>
    <p:sldId id="336" r:id="rId8"/>
    <p:sldId id="258" r:id="rId9"/>
    <p:sldId id="367" r:id="rId10"/>
    <p:sldId id="267" r:id="rId11"/>
    <p:sldId id="268" r:id="rId12"/>
    <p:sldId id="269" r:id="rId13"/>
    <p:sldId id="270" r:id="rId14"/>
    <p:sldId id="271" r:id="rId15"/>
    <p:sldId id="272" r:id="rId16"/>
    <p:sldId id="273" r:id="rId17"/>
    <p:sldId id="274" r:id="rId18"/>
    <p:sldId id="275" r:id="rId19"/>
    <p:sldId id="334" r:id="rId20"/>
    <p:sldId id="355" r:id="rId21"/>
    <p:sldId id="368" r:id="rId22"/>
    <p:sldId id="359" r:id="rId23"/>
    <p:sldId id="360" r:id="rId24"/>
    <p:sldId id="338" r:id="rId25"/>
    <p:sldId id="278" r:id="rId26"/>
    <p:sldId id="343" r:id="rId27"/>
    <p:sldId id="279" r:id="rId28"/>
    <p:sldId id="369" r:id="rId29"/>
    <p:sldId id="340" r:id="rId30"/>
    <p:sldId id="341" r:id="rId31"/>
    <p:sldId id="342" r:id="rId32"/>
    <p:sldId id="344" r:id="rId33"/>
    <p:sldId id="345" r:id="rId34"/>
    <p:sldId id="288" r:id="rId35"/>
    <p:sldId id="289" r:id="rId36"/>
    <p:sldId id="290" r:id="rId37"/>
    <p:sldId id="346" r:id="rId38"/>
    <p:sldId id="361" r:id="rId39"/>
    <p:sldId id="348" r:id="rId40"/>
    <p:sldId id="349" r:id="rId41"/>
    <p:sldId id="350" r:id="rId42"/>
    <p:sldId id="351" r:id="rId43"/>
    <p:sldId id="352" r:id="rId44"/>
    <p:sldId id="353" r:id="rId45"/>
    <p:sldId id="308" r:id="rId46"/>
  </p:sldIdLst>
  <p:sldSz cx="9144000" cy="6858000" type="screen4x3"/>
  <p:notesSz cx="9601200" cy="73152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62" roundtripDataSignature="AMtx7mgzS6X5Oiq4ImT5jZj9T4q7zUnehw=="/>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FF9900"/>
    <a:srgbClr val="FFFF00"/>
    <a:srgbClr val="00FF00"/>
    <a:srgbClr val="4A86E8"/>
    <a:srgbClr val="000000"/>
    <a:srgbClr val="9900FF"/>
    <a:srgbClr val="4B2A85"/>
    <a:srgbClr val="0661C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152143D-C27F-4F14-89E2-E324BEDE464D}">
  <a:tblStyle styleId="{5152143D-C27F-4F14-89E2-E324BEDE464D}" styleName="Table_0">
    <a:wholeTbl>
      <a:tcTxStyle b="off" i="off">
        <a:font>
          <a:latin typeface="Arial"/>
          <a:ea typeface="Arial"/>
          <a:cs typeface="Arial"/>
        </a:font>
        <a:srgbClr val="000000"/>
      </a:tcTxStyle>
      <a:tcStyle>
        <a:tcBdr/>
      </a:tcStyle>
    </a:wholeTbl>
    <a:band1H>
      <a:tcTxStyle b="off" i="off"/>
      <a:tcStyle>
        <a:tcBdr/>
      </a:tcStyle>
    </a:band1H>
    <a:band2H>
      <a:tcTxStyle b="off" i="off"/>
      <a:tcStyle>
        <a:tcBdr/>
      </a:tcStyle>
    </a:band2H>
    <a:band1V>
      <a:tcTxStyle b="off" i="off"/>
      <a:tcStyle>
        <a:tcBdr/>
      </a:tcStyle>
    </a:band1V>
    <a:band2V>
      <a:tcTxStyle b="off" i="off"/>
      <a:tcStyle>
        <a:tcBdr/>
      </a:tcStyle>
    </a:band2V>
    <a:lastCol>
      <a:tcTxStyle b="off" i="off"/>
      <a:tcStyle>
        <a:tcBdr/>
      </a:tcStyle>
    </a:lastCol>
    <a:firstCol>
      <a:tcTxStyle b="off" i="off"/>
      <a:tcStyle>
        <a:tcBdr/>
      </a:tcStyle>
    </a:firstCol>
    <a:lastRow>
      <a:tcTxStyle b="off" i="off"/>
      <a:tcStyle>
        <a:tcBdr/>
      </a:tcStyle>
    </a:lastRow>
    <a:seCell>
      <a:tcTxStyle b="off" i="off"/>
      <a:tcStyle>
        <a:tcBdr/>
      </a:tcStyle>
    </a:seCell>
    <a:swCell>
      <a:tcTxStyle b="off" i="off"/>
      <a:tcStyle>
        <a:tcBdr/>
      </a:tcStyle>
    </a:swCell>
    <a:firstRow>
      <a:tcTxStyle b="off" i="off"/>
      <a:tcStyle>
        <a:tcBdr/>
      </a:tcStyle>
    </a:firstRow>
    <a:neCell>
      <a:tcTxStyle b="off" i="off"/>
      <a:tcStyle>
        <a:tcBdr/>
      </a:tcStyle>
    </a:neCell>
    <a:nwCell>
      <a:tcTxStyle b="off" i="off"/>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864"/>
    <p:restoredTop sz="77817"/>
  </p:normalViewPr>
  <p:slideViewPr>
    <p:cSldViewPr snapToGrid="0" snapToObjects="1">
      <p:cViewPr varScale="1">
        <p:scale>
          <a:sx n="94" d="100"/>
          <a:sy n="94" d="100"/>
        </p:scale>
        <p:origin x="2664" y="200"/>
      </p:cViewPr>
      <p:guideLst/>
    </p:cSldViewPr>
  </p:slideViewPr>
  <p:notesTextViewPr>
    <p:cViewPr>
      <p:scale>
        <a:sx n="170" d="100"/>
        <a:sy n="17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63"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65"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64"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62" Type="http://customschemas.google.com/relationships/presentationmetadata" Target="metadata"/><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2"/>
            <a:ext cx="4160520" cy="367030"/>
          </a:xfrm>
          <a:prstGeom prst="rect">
            <a:avLst/>
          </a:prstGeom>
          <a:noFill/>
          <a:ln>
            <a:noFill/>
          </a:ln>
        </p:spPr>
        <p:txBody>
          <a:bodyPr spcFirstLastPara="1" wrap="square" lIns="96650" tIns="48325" rIns="96650" bIns="48325" anchor="t" anchorCtr="0">
            <a:noAutofit/>
          </a:bodyPr>
          <a:lstStyle>
            <a:lvl1pPr marR="0" lvl="0" algn="l" rtl="0">
              <a:lnSpc>
                <a:spcPct val="100000"/>
              </a:lnSpc>
              <a:spcBef>
                <a:spcPts val="0"/>
              </a:spcBef>
              <a:spcAft>
                <a:spcPts val="0"/>
              </a:spcAft>
              <a:buClr>
                <a:srgbClr val="000000"/>
              </a:buClr>
              <a:buSzPts val="1400"/>
              <a:buFont typeface="Arial"/>
              <a:buNone/>
              <a:defRPr sz="1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5438458" y="2"/>
            <a:ext cx="4160520" cy="367030"/>
          </a:xfrm>
          <a:prstGeom prst="rect">
            <a:avLst/>
          </a:prstGeom>
          <a:noFill/>
          <a:ln>
            <a:noFill/>
          </a:ln>
        </p:spPr>
        <p:txBody>
          <a:bodyPr spcFirstLastPara="1" wrap="square" lIns="96650" tIns="48325" rIns="96650" bIns="48325" anchor="t" anchorCtr="0">
            <a:noAutofit/>
          </a:bodyPr>
          <a:lstStyle>
            <a:lvl1pPr marR="0" lvl="0" algn="r" rtl="0">
              <a:lnSpc>
                <a:spcPct val="100000"/>
              </a:lnSpc>
              <a:spcBef>
                <a:spcPts val="0"/>
              </a:spcBef>
              <a:spcAft>
                <a:spcPts val="0"/>
              </a:spcAft>
              <a:buClr>
                <a:srgbClr val="000000"/>
              </a:buClr>
              <a:buSzPts val="1400"/>
              <a:buFont typeface="Arial"/>
              <a:buNone/>
              <a:defRPr sz="1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6948171"/>
            <a:ext cx="4160520" cy="367029"/>
          </a:xfrm>
          <a:prstGeom prst="rect">
            <a:avLst/>
          </a:prstGeom>
          <a:noFill/>
          <a:ln>
            <a:noFill/>
          </a:ln>
        </p:spPr>
        <p:txBody>
          <a:bodyPr spcFirstLastPara="1" wrap="square" lIns="96650" tIns="48325" rIns="96650" bIns="48325" anchor="b" anchorCtr="0">
            <a:noAutofit/>
          </a:bodyPr>
          <a:lstStyle>
            <a:lvl1pPr marR="0" lvl="0" algn="l" rtl="0">
              <a:lnSpc>
                <a:spcPct val="100000"/>
              </a:lnSpc>
              <a:spcBef>
                <a:spcPts val="0"/>
              </a:spcBef>
              <a:spcAft>
                <a:spcPts val="0"/>
              </a:spcAft>
              <a:buClr>
                <a:srgbClr val="000000"/>
              </a:buClr>
              <a:buSzPts val="1400"/>
              <a:buFont typeface="Arial"/>
              <a:buNone/>
              <a:defRPr sz="1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5438458" y="6948171"/>
            <a:ext cx="4160520" cy="367029"/>
          </a:xfrm>
          <a:prstGeom prst="rect">
            <a:avLst/>
          </a:prstGeom>
          <a:noFill/>
          <a:ln>
            <a:noFill/>
          </a:ln>
        </p:spPr>
        <p:txBody>
          <a:bodyPr spcFirstLastPara="1" wrap="square" lIns="96650" tIns="48325" rIns="96650" bIns="48325" anchor="b" anchorCtr="0">
            <a:noAutofit/>
          </a:bodyPr>
          <a:lstStyle/>
          <a:p>
            <a:pPr marL="0" marR="0" lvl="0" indent="0" algn="r" rtl="0">
              <a:lnSpc>
                <a:spcPct val="100000"/>
              </a:lnSpc>
              <a:spcBef>
                <a:spcPts val="0"/>
              </a:spcBef>
              <a:spcAft>
                <a:spcPts val="0"/>
              </a:spcAft>
              <a:buClr>
                <a:srgbClr val="000000"/>
              </a:buClr>
              <a:buSzPts val="1300"/>
              <a:buFont typeface="Arial"/>
              <a:buNone/>
            </a:pPr>
            <a:fld id="{00000000-1234-1234-1234-123412341234}" type="slidenum">
              <a:rPr lang="en-US" sz="1300" b="0" i="0" u="none" strike="noStrike" cap="none">
                <a:solidFill>
                  <a:schemeClr val="dk1"/>
                </a:solidFill>
                <a:latin typeface="Calibri"/>
                <a:ea typeface="Calibri"/>
                <a:cs typeface="Calibri"/>
                <a:sym typeface="Calibri"/>
              </a:rPr>
              <a:t>‹#›</a:t>
            </a:fld>
            <a:endParaRPr sz="13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
        <p:cNvGrpSpPr/>
        <p:nvPr/>
      </p:nvGrpSpPr>
      <p:grpSpPr>
        <a:xfrm>
          <a:off x="0" y="0"/>
          <a:ext cx="0" cy="0"/>
          <a:chOff x="0" y="0"/>
          <a:chExt cx="0" cy="0"/>
        </a:xfrm>
      </p:grpSpPr>
      <p:sp>
        <p:nvSpPr>
          <p:cNvPr id="42" name="Google Shape;42;p1: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dirty="0"/>
          </a:p>
        </p:txBody>
      </p:sp>
      <p:sp>
        <p:nvSpPr>
          <p:cNvPr id="43" name="Google Shape;43;p1: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Google Shape;146;p13: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147" name="Google Shape;147;p13: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14: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a:p>
        </p:txBody>
      </p:sp>
      <p:sp>
        <p:nvSpPr>
          <p:cNvPr id="168" name="Google Shape;168;p14: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3"/>
        <p:cNvGrpSpPr/>
        <p:nvPr/>
      </p:nvGrpSpPr>
      <p:grpSpPr>
        <a:xfrm>
          <a:off x="0" y="0"/>
          <a:ext cx="0" cy="0"/>
          <a:chOff x="0" y="0"/>
          <a:chExt cx="0" cy="0"/>
        </a:xfrm>
      </p:grpSpPr>
      <p:sp>
        <p:nvSpPr>
          <p:cNvPr id="174" name="Google Shape;174;p15: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175" name="Google Shape;175;p15: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6"/>
        <p:cNvGrpSpPr/>
        <p:nvPr/>
      </p:nvGrpSpPr>
      <p:grpSpPr>
        <a:xfrm>
          <a:off x="0" y="0"/>
          <a:ext cx="0" cy="0"/>
          <a:chOff x="0" y="0"/>
          <a:chExt cx="0" cy="0"/>
        </a:xfrm>
      </p:grpSpPr>
      <p:sp>
        <p:nvSpPr>
          <p:cNvPr id="197" name="Google Shape;197;p16: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98" name="Google Shape;198;p16: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199" name="Google Shape;199;p16:notes"/>
          <p:cNvSpPr txBox="1">
            <a:spLocks noGrp="1"/>
          </p:cNvSpPr>
          <p:nvPr>
            <p:ph type="sldNum" idx="12"/>
          </p:nvPr>
        </p:nvSpPr>
        <p:spPr>
          <a:xfrm>
            <a:off x="5438458" y="6948171"/>
            <a:ext cx="4160520" cy="367029"/>
          </a:xfrm>
          <a:prstGeom prst="rect">
            <a:avLst/>
          </a:prstGeom>
          <a:noFill/>
          <a:ln>
            <a:noFill/>
          </a:ln>
        </p:spPr>
        <p:txBody>
          <a:bodyPr spcFirstLastPara="1" wrap="square" lIns="96650" tIns="48325" rIns="96650" bIns="48325" anchor="b" anchorCtr="0">
            <a:noAutofit/>
          </a:bodyPr>
          <a:lstStyle/>
          <a:p>
            <a:pPr marL="0" marR="0" lvl="0" indent="0" algn="r" rtl="0">
              <a:lnSpc>
                <a:spcPct val="100000"/>
              </a:lnSpc>
              <a:spcBef>
                <a:spcPts val="0"/>
              </a:spcBef>
              <a:spcAft>
                <a:spcPts val="0"/>
              </a:spcAft>
              <a:buClr>
                <a:srgbClr val="000000"/>
              </a:buClr>
              <a:buSzPts val="1300"/>
              <a:buFont typeface="Arial"/>
              <a:buNone/>
            </a:pPr>
            <a:fld id="{00000000-1234-1234-1234-123412341234}" type="slidenum">
              <a:rPr lang="en-US" sz="1300" b="0" i="0" u="none" strike="noStrike" cap="none">
                <a:solidFill>
                  <a:schemeClr val="dk1"/>
                </a:solidFill>
                <a:latin typeface="Calibri"/>
                <a:ea typeface="Calibri"/>
                <a:cs typeface="Calibri"/>
                <a:sym typeface="Calibri"/>
              </a:rPr>
              <a:t>13</a:t>
            </a:fld>
            <a:endParaRPr sz="13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4"/>
        <p:cNvGrpSpPr/>
        <p:nvPr/>
      </p:nvGrpSpPr>
      <p:grpSpPr>
        <a:xfrm>
          <a:off x="0" y="0"/>
          <a:ext cx="0" cy="0"/>
          <a:chOff x="0" y="0"/>
          <a:chExt cx="0" cy="0"/>
        </a:xfrm>
      </p:grpSpPr>
      <p:sp>
        <p:nvSpPr>
          <p:cNvPr id="205" name="Google Shape;205;p17: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206" name="Google Shape;206;p17: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8"/>
        <p:cNvGrpSpPr/>
        <p:nvPr/>
      </p:nvGrpSpPr>
      <p:grpSpPr>
        <a:xfrm>
          <a:off x="0" y="0"/>
          <a:ext cx="0" cy="0"/>
          <a:chOff x="0" y="0"/>
          <a:chExt cx="0" cy="0"/>
        </a:xfrm>
      </p:grpSpPr>
      <p:sp>
        <p:nvSpPr>
          <p:cNvPr id="229" name="Google Shape;229;g11058f36109_3_0:notes"/>
          <p:cNvSpPr txBox="1">
            <a:spLocks noGrp="1"/>
          </p:cNvSpPr>
          <p:nvPr>
            <p:ph type="body" idx="1"/>
          </p:nvPr>
        </p:nvSpPr>
        <p:spPr>
          <a:xfrm>
            <a:off x="960120" y="3520439"/>
            <a:ext cx="7680900" cy="2880300"/>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230" name="Google Shape;230;g11058f36109_3_0: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5"/>
        <p:cNvGrpSpPr/>
        <p:nvPr/>
      </p:nvGrpSpPr>
      <p:grpSpPr>
        <a:xfrm>
          <a:off x="0" y="0"/>
          <a:ext cx="0" cy="0"/>
          <a:chOff x="0" y="0"/>
          <a:chExt cx="0" cy="0"/>
        </a:xfrm>
      </p:grpSpPr>
      <p:sp>
        <p:nvSpPr>
          <p:cNvPr id="256" name="Google Shape;256;g11058f36109_3_28:notes"/>
          <p:cNvSpPr txBox="1">
            <a:spLocks noGrp="1"/>
          </p:cNvSpPr>
          <p:nvPr>
            <p:ph type="body" idx="1"/>
          </p:nvPr>
        </p:nvSpPr>
        <p:spPr>
          <a:xfrm>
            <a:off x="960120" y="3520439"/>
            <a:ext cx="7680900" cy="2880300"/>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257" name="Google Shape;257;g11058f36109_3_28: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4"/>
        <p:cNvGrpSpPr/>
        <p:nvPr/>
      </p:nvGrpSpPr>
      <p:grpSpPr>
        <a:xfrm>
          <a:off x="0" y="0"/>
          <a:ext cx="0" cy="0"/>
          <a:chOff x="0" y="0"/>
          <a:chExt cx="0" cy="0"/>
        </a:xfrm>
      </p:grpSpPr>
      <p:sp>
        <p:nvSpPr>
          <p:cNvPr id="285" name="Google Shape;285;p18: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286" name="Google Shape;286;p18: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1"/>
        <p:cNvGrpSpPr/>
        <p:nvPr/>
      </p:nvGrpSpPr>
      <p:grpSpPr>
        <a:xfrm>
          <a:off x="0" y="0"/>
          <a:ext cx="0" cy="0"/>
          <a:chOff x="0" y="0"/>
          <a:chExt cx="0" cy="0"/>
        </a:xfrm>
      </p:grpSpPr>
      <p:sp>
        <p:nvSpPr>
          <p:cNvPr id="292" name="Google Shape;292;p19: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293" name="Google Shape;293;p19: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8"/>
        <p:cNvGrpSpPr/>
        <p:nvPr/>
      </p:nvGrpSpPr>
      <p:grpSpPr>
        <a:xfrm>
          <a:off x="0" y="0"/>
          <a:ext cx="0" cy="0"/>
          <a:chOff x="0" y="0"/>
          <a:chExt cx="0" cy="0"/>
        </a:xfrm>
      </p:grpSpPr>
      <p:sp>
        <p:nvSpPr>
          <p:cNvPr id="299" name="Google Shape;299;p20: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300" name="Google Shape;300;p20: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8"/>
        <p:cNvGrpSpPr/>
        <p:nvPr/>
      </p:nvGrpSpPr>
      <p:grpSpPr>
        <a:xfrm>
          <a:off x="0" y="0"/>
          <a:ext cx="0" cy="0"/>
          <a:chOff x="0" y="0"/>
          <a:chExt cx="0" cy="0"/>
        </a:xfrm>
      </p:grpSpPr>
      <p:sp>
        <p:nvSpPr>
          <p:cNvPr id="369" name="Google Shape;369;g10fc0afc8c1_1_0:notes"/>
          <p:cNvSpPr txBox="1">
            <a:spLocks noGrp="1"/>
          </p:cNvSpPr>
          <p:nvPr>
            <p:ph type="body" idx="1"/>
          </p:nvPr>
        </p:nvSpPr>
        <p:spPr>
          <a:xfrm>
            <a:off x="960120" y="3520439"/>
            <a:ext cx="7680900" cy="2880300"/>
          </a:xfrm>
          <a:prstGeom prst="rect">
            <a:avLst/>
          </a:prstGeom>
        </p:spPr>
        <p:txBody>
          <a:bodyPr spcFirstLastPara="1" wrap="square" lIns="96650" tIns="48325" rIns="96650" bIns="48325" anchor="t" anchorCtr="0">
            <a:noAutofit/>
          </a:bodyPr>
          <a:lstStyle/>
          <a:p>
            <a:pPr marL="0" lvl="0" indent="0" algn="l" rtl="0">
              <a:spcBef>
                <a:spcPts val="0"/>
              </a:spcBef>
              <a:spcAft>
                <a:spcPts val="0"/>
              </a:spcAft>
              <a:buNone/>
            </a:pPr>
            <a:endParaRPr/>
          </a:p>
        </p:txBody>
      </p:sp>
      <p:sp>
        <p:nvSpPr>
          <p:cNvPr id="370" name="Google Shape;370;g10fc0afc8c1_1_0: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9687399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6"/>
        <p:cNvGrpSpPr/>
        <p:nvPr/>
      </p:nvGrpSpPr>
      <p:grpSpPr>
        <a:xfrm>
          <a:off x="0" y="0"/>
          <a:ext cx="0" cy="0"/>
          <a:chOff x="0" y="0"/>
          <a:chExt cx="0" cy="0"/>
        </a:xfrm>
      </p:grpSpPr>
      <p:sp>
        <p:nvSpPr>
          <p:cNvPr id="317" name="Google Shape;317;p21: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318" name="Google Shape;318;p21: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8"/>
        <p:cNvGrpSpPr/>
        <p:nvPr/>
      </p:nvGrpSpPr>
      <p:grpSpPr>
        <a:xfrm>
          <a:off x="0" y="0"/>
          <a:ext cx="0" cy="0"/>
          <a:chOff x="0" y="0"/>
          <a:chExt cx="0" cy="0"/>
        </a:xfrm>
      </p:grpSpPr>
      <p:sp>
        <p:nvSpPr>
          <p:cNvPr id="369" name="Google Shape;369;g10fc0afc8c1_1_0:notes"/>
          <p:cNvSpPr txBox="1">
            <a:spLocks noGrp="1"/>
          </p:cNvSpPr>
          <p:nvPr>
            <p:ph type="body" idx="1"/>
          </p:nvPr>
        </p:nvSpPr>
        <p:spPr>
          <a:xfrm>
            <a:off x="960120" y="3520439"/>
            <a:ext cx="7680900" cy="2880300"/>
          </a:xfrm>
          <a:prstGeom prst="rect">
            <a:avLst/>
          </a:prstGeom>
        </p:spPr>
        <p:txBody>
          <a:bodyPr spcFirstLastPara="1" wrap="square" lIns="96650" tIns="48325" rIns="96650" bIns="48325" anchor="t" anchorCtr="0">
            <a:noAutofit/>
          </a:bodyPr>
          <a:lstStyle/>
          <a:p>
            <a:pPr marL="0" lvl="0" indent="0" algn="l" rtl="0">
              <a:spcBef>
                <a:spcPts val="0"/>
              </a:spcBef>
              <a:spcAft>
                <a:spcPts val="0"/>
              </a:spcAft>
              <a:buNone/>
            </a:pPr>
            <a:endParaRPr/>
          </a:p>
        </p:txBody>
      </p:sp>
      <p:sp>
        <p:nvSpPr>
          <p:cNvPr id="370" name="Google Shape;370;g10fc0afc8c1_1_0: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1605910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8"/>
        <p:cNvGrpSpPr/>
        <p:nvPr/>
      </p:nvGrpSpPr>
      <p:grpSpPr>
        <a:xfrm>
          <a:off x="0" y="0"/>
          <a:ext cx="0" cy="0"/>
          <a:chOff x="0" y="0"/>
          <a:chExt cx="0" cy="0"/>
        </a:xfrm>
      </p:grpSpPr>
      <p:sp>
        <p:nvSpPr>
          <p:cNvPr id="329" name="Google Shape;329;p55: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330" name="Google Shape;330;p55: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4"/>
        <p:cNvGrpSpPr/>
        <p:nvPr/>
      </p:nvGrpSpPr>
      <p:grpSpPr>
        <a:xfrm>
          <a:off x="0" y="0"/>
          <a:ext cx="0" cy="0"/>
          <a:chOff x="0" y="0"/>
          <a:chExt cx="0" cy="0"/>
        </a:xfrm>
      </p:grpSpPr>
      <p:sp>
        <p:nvSpPr>
          <p:cNvPr id="355" name="Google Shape;355;p59: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356" name="Google Shape;356;p59: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2"/>
        <p:cNvGrpSpPr/>
        <p:nvPr/>
      </p:nvGrpSpPr>
      <p:grpSpPr>
        <a:xfrm>
          <a:off x="0" y="0"/>
          <a:ext cx="0" cy="0"/>
          <a:chOff x="0" y="0"/>
          <a:chExt cx="0" cy="0"/>
        </a:xfrm>
      </p:grpSpPr>
      <p:sp>
        <p:nvSpPr>
          <p:cNvPr id="363" name="Google Shape;363;p60: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64" name="Google Shape;364;p60: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365" name="Google Shape;365;p60:notes"/>
          <p:cNvSpPr txBox="1">
            <a:spLocks noGrp="1"/>
          </p:cNvSpPr>
          <p:nvPr>
            <p:ph type="sldNum" idx="12"/>
          </p:nvPr>
        </p:nvSpPr>
        <p:spPr>
          <a:xfrm>
            <a:off x="5438458" y="6948171"/>
            <a:ext cx="4160520" cy="367029"/>
          </a:xfrm>
          <a:prstGeom prst="rect">
            <a:avLst/>
          </a:prstGeom>
          <a:noFill/>
          <a:ln>
            <a:noFill/>
          </a:ln>
        </p:spPr>
        <p:txBody>
          <a:bodyPr spcFirstLastPara="1" wrap="square" lIns="96650" tIns="48325" rIns="96650" bIns="48325" anchor="b" anchorCtr="0">
            <a:noAutofit/>
          </a:bodyPr>
          <a:lstStyle/>
          <a:p>
            <a:pPr marL="0" marR="0" lvl="0" indent="0" algn="r" rtl="0">
              <a:lnSpc>
                <a:spcPct val="100000"/>
              </a:lnSpc>
              <a:spcBef>
                <a:spcPts val="0"/>
              </a:spcBef>
              <a:spcAft>
                <a:spcPts val="0"/>
              </a:spcAft>
              <a:buClr>
                <a:srgbClr val="000000"/>
              </a:buClr>
              <a:buSzPts val="1300"/>
              <a:buFont typeface="Arial"/>
              <a:buNone/>
            </a:pPr>
            <a:fld id="{00000000-1234-1234-1234-123412341234}" type="slidenum">
              <a:rPr lang="en-US" sz="1300" b="0" i="0" u="none" strike="noStrike" cap="none">
                <a:solidFill>
                  <a:schemeClr val="dk1"/>
                </a:solidFill>
                <a:latin typeface="Calibri"/>
                <a:ea typeface="Calibri"/>
                <a:cs typeface="Calibri"/>
                <a:sym typeface="Calibri"/>
              </a:rPr>
              <a:t>24</a:t>
            </a:fld>
            <a:endParaRPr sz="13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3"/>
        <p:cNvGrpSpPr/>
        <p:nvPr/>
      </p:nvGrpSpPr>
      <p:grpSpPr>
        <a:xfrm>
          <a:off x="0" y="0"/>
          <a:ext cx="0" cy="0"/>
          <a:chOff x="0" y="0"/>
          <a:chExt cx="0" cy="0"/>
        </a:xfrm>
      </p:grpSpPr>
      <p:sp>
        <p:nvSpPr>
          <p:cNvPr id="324" name="Google Shape;324;p20: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325" name="Google Shape;325;p20: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7"/>
        <p:cNvGrpSpPr/>
        <p:nvPr/>
      </p:nvGrpSpPr>
      <p:grpSpPr>
        <a:xfrm>
          <a:off x="0" y="0"/>
          <a:ext cx="0" cy="0"/>
          <a:chOff x="0" y="0"/>
          <a:chExt cx="0" cy="0"/>
        </a:xfrm>
      </p:grpSpPr>
      <p:sp>
        <p:nvSpPr>
          <p:cNvPr id="448" name="Google Shape;448;p48: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449" name="Google Shape;449;p48: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1"/>
        <p:cNvGrpSpPr/>
        <p:nvPr/>
      </p:nvGrpSpPr>
      <p:grpSpPr>
        <a:xfrm>
          <a:off x="0" y="0"/>
          <a:ext cx="0" cy="0"/>
          <a:chOff x="0" y="0"/>
          <a:chExt cx="0" cy="0"/>
        </a:xfrm>
      </p:grpSpPr>
      <p:sp>
        <p:nvSpPr>
          <p:cNvPr id="332" name="Google Shape;332;p21: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a:p>
        </p:txBody>
      </p:sp>
      <p:sp>
        <p:nvSpPr>
          <p:cNvPr id="333" name="Google Shape;333;p21: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8"/>
        <p:cNvGrpSpPr/>
        <p:nvPr/>
      </p:nvGrpSpPr>
      <p:grpSpPr>
        <a:xfrm>
          <a:off x="0" y="0"/>
          <a:ext cx="0" cy="0"/>
          <a:chOff x="0" y="0"/>
          <a:chExt cx="0" cy="0"/>
        </a:xfrm>
      </p:grpSpPr>
      <p:sp>
        <p:nvSpPr>
          <p:cNvPr id="369" name="Google Shape;369;g10fc0afc8c1_1_0:notes"/>
          <p:cNvSpPr txBox="1">
            <a:spLocks noGrp="1"/>
          </p:cNvSpPr>
          <p:nvPr>
            <p:ph type="body" idx="1"/>
          </p:nvPr>
        </p:nvSpPr>
        <p:spPr>
          <a:xfrm>
            <a:off x="960120" y="3520439"/>
            <a:ext cx="7680900" cy="2880300"/>
          </a:xfrm>
          <a:prstGeom prst="rect">
            <a:avLst/>
          </a:prstGeom>
        </p:spPr>
        <p:txBody>
          <a:bodyPr spcFirstLastPara="1" wrap="square" lIns="96650" tIns="48325" rIns="96650" bIns="48325" anchor="t" anchorCtr="0">
            <a:noAutofit/>
          </a:bodyPr>
          <a:lstStyle/>
          <a:p>
            <a:pPr marL="0" lvl="0" indent="0" algn="l" rtl="0">
              <a:spcBef>
                <a:spcPts val="0"/>
              </a:spcBef>
              <a:spcAft>
                <a:spcPts val="0"/>
              </a:spcAft>
              <a:buNone/>
            </a:pPr>
            <a:endParaRPr/>
          </a:p>
        </p:txBody>
      </p:sp>
      <p:sp>
        <p:nvSpPr>
          <p:cNvPr id="370" name="Google Shape;370;g10fc0afc8c1_1_0: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514022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8"/>
        <p:cNvGrpSpPr/>
        <p:nvPr/>
      </p:nvGrpSpPr>
      <p:grpSpPr>
        <a:xfrm>
          <a:off x="0" y="0"/>
          <a:ext cx="0" cy="0"/>
          <a:chOff x="0" y="0"/>
          <a:chExt cx="0" cy="0"/>
        </a:xfrm>
      </p:grpSpPr>
      <p:sp>
        <p:nvSpPr>
          <p:cNvPr id="379" name="Google Shape;379;p62: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80" name="Google Shape;380;p62: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381" name="Google Shape;381;p62:notes"/>
          <p:cNvSpPr txBox="1">
            <a:spLocks noGrp="1"/>
          </p:cNvSpPr>
          <p:nvPr>
            <p:ph type="sldNum" idx="12"/>
          </p:nvPr>
        </p:nvSpPr>
        <p:spPr>
          <a:xfrm>
            <a:off x="5438458" y="6948171"/>
            <a:ext cx="4160520" cy="367029"/>
          </a:xfrm>
          <a:prstGeom prst="rect">
            <a:avLst/>
          </a:prstGeom>
          <a:noFill/>
          <a:ln>
            <a:noFill/>
          </a:ln>
        </p:spPr>
        <p:txBody>
          <a:bodyPr spcFirstLastPara="1" wrap="square" lIns="96650" tIns="48325" rIns="96650" bIns="48325" anchor="b" anchorCtr="0">
            <a:noAutofit/>
          </a:bodyPr>
          <a:lstStyle/>
          <a:p>
            <a:pPr marL="0" marR="0" lvl="0" indent="0" algn="r" rtl="0">
              <a:lnSpc>
                <a:spcPct val="100000"/>
              </a:lnSpc>
              <a:spcBef>
                <a:spcPts val="0"/>
              </a:spcBef>
              <a:spcAft>
                <a:spcPts val="0"/>
              </a:spcAft>
              <a:buClr>
                <a:srgbClr val="000000"/>
              </a:buClr>
              <a:buSzPts val="1300"/>
              <a:buFont typeface="Arial"/>
              <a:buNone/>
            </a:pPr>
            <a:fld id="{00000000-1234-1234-1234-123412341234}" type="slidenum">
              <a:rPr lang="en-US" sz="1300" b="0" i="0" u="none" strike="noStrike" cap="none">
                <a:solidFill>
                  <a:schemeClr val="dk1"/>
                </a:solidFill>
                <a:latin typeface="Calibri"/>
                <a:ea typeface="Calibri"/>
                <a:cs typeface="Calibri"/>
                <a:sym typeface="Calibri"/>
              </a:rPr>
              <a:t>29</a:t>
            </a:fld>
            <a:endParaRPr sz="13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
        <p:cNvGrpSpPr/>
        <p:nvPr/>
      </p:nvGrpSpPr>
      <p:grpSpPr>
        <a:xfrm>
          <a:off x="0" y="0"/>
          <a:ext cx="0" cy="0"/>
          <a:chOff x="0" y="0"/>
          <a:chExt cx="0" cy="0"/>
        </a:xfrm>
      </p:grpSpPr>
      <p:sp>
        <p:nvSpPr>
          <p:cNvPr id="54" name="Google Shape;54;p5: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55" name="Google Shape;55;p5:notes"/>
          <p:cNvSpPr txBox="1">
            <a:spLocks noGrp="1"/>
          </p:cNvSpPr>
          <p:nvPr>
            <p:ph type="body" idx="1"/>
          </p:nvPr>
        </p:nvSpPr>
        <p:spPr>
          <a:xfrm>
            <a:off x="960120" y="3520439"/>
            <a:ext cx="7680900" cy="2880300"/>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56" name="Google Shape;56;p5:notes"/>
          <p:cNvSpPr txBox="1">
            <a:spLocks noGrp="1"/>
          </p:cNvSpPr>
          <p:nvPr>
            <p:ph type="sldNum" idx="12"/>
          </p:nvPr>
        </p:nvSpPr>
        <p:spPr>
          <a:xfrm>
            <a:off x="5438458" y="6948171"/>
            <a:ext cx="4160400" cy="366900"/>
          </a:xfrm>
          <a:prstGeom prst="rect">
            <a:avLst/>
          </a:prstGeom>
          <a:noFill/>
          <a:ln>
            <a:noFill/>
          </a:ln>
        </p:spPr>
        <p:txBody>
          <a:bodyPr spcFirstLastPara="1" wrap="square" lIns="96650" tIns="48325" rIns="96650" bIns="48325" anchor="b" anchorCtr="0">
            <a:noAutofit/>
          </a:bodyPr>
          <a:lstStyle/>
          <a:p>
            <a:pPr marL="0" lvl="0" indent="0" algn="r" rtl="0">
              <a:lnSpc>
                <a:spcPct val="100000"/>
              </a:lnSpc>
              <a:spcBef>
                <a:spcPts val="0"/>
              </a:spcBef>
              <a:spcAft>
                <a:spcPts val="0"/>
              </a:spcAft>
              <a:buClr>
                <a:srgbClr val="000000"/>
              </a:buClr>
              <a:buSzPts val="1300"/>
              <a:buFont typeface="Arial"/>
              <a:buNone/>
            </a:pPr>
            <a:fld id="{00000000-1234-1234-1234-123412341234}" type="slidenum">
              <a:rPr lang="en-US"/>
              <a:t>3</a:t>
            </a:fld>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6"/>
        <p:cNvGrpSpPr/>
        <p:nvPr/>
      </p:nvGrpSpPr>
      <p:grpSpPr>
        <a:xfrm>
          <a:off x="0" y="0"/>
          <a:ext cx="0" cy="0"/>
          <a:chOff x="0" y="0"/>
          <a:chExt cx="0" cy="0"/>
        </a:xfrm>
      </p:grpSpPr>
      <p:sp>
        <p:nvSpPr>
          <p:cNvPr id="407" name="Google Shape;407;p63: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408" name="Google Shape;408;p63: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3"/>
        <p:cNvGrpSpPr/>
        <p:nvPr/>
      </p:nvGrpSpPr>
      <p:grpSpPr>
        <a:xfrm>
          <a:off x="0" y="0"/>
          <a:ext cx="0" cy="0"/>
          <a:chOff x="0" y="0"/>
          <a:chExt cx="0" cy="0"/>
        </a:xfrm>
      </p:grpSpPr>
      <p:sp>
        <p:nvSpPr>
          <p:cNvPr id="434" name="Google Shape;434;p64: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435" name="Google Shape;435;p64: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4"/>
        <p:cNvGrpSpPr/>
        <p:nvPr/>
      </p:nvGrpSpPr>
      <p:grpSpPr>
        <a:xfrm>
          <a:off x="0" y="0"/>
          <a:ext cx="0" cy="0"/>
          <a:chOff x="0" y="0"/>
          <a:chExt cx="0" cy="0"/>
        </a:xfrm>
      </p:grpSpPr>
      <p:sp>
        <p:nvSpPr>
          <p:cNvPr id="475" name="Google Shape;475;p65: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476" name="Google Shape;476;p65: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8"/>
        <p:cNvGrpSpPr/>
        <p:nvPr/>
      </p:nvGrpSpPr>
      <p:grpSpPr>
        <a:xfrm>
          <a:off x="0" y="0"/>
          <a:ext cx="0" cy="0"/>
          <a:chOff x="0" y="0"/>
          <a:chExt cx="0" cy="0"/>
        </a:xfrm>
      </p:grpSpPr>
      <p:sp>
        <p:nvSpPr>
          <p:cNvPr id="489" name="Google Shape;489;p66: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490" name="Google Shape;490;p66: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6"/>
        <p:cNvGrpSpPr/>
        <p:nvPr/>
      </p:nvGrpSpPr>
      <p:grpSpPr>
        <a:xfrm>
          <a:off x="0" y="0"/>
          <a:ext cx="0" cy="0"/>
          <a:chOff x="0" y="0"/>
          <a:chExt cx="0" cy="0"/>
        </a:xfrm>
      </p:grpSpPr>
      <p:sp>
        <p:nvSpPr>
          <p:cNvPr id="497" name="Google Shape;497;p67: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498" name="Google Shape;498;p67: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1"/>
        <p:cNvGrpSpPr/>
        <p:nvPr/>
      </p:nvGrpSpPr>
      <p:grpSpPr>
        <a:xfrm>
          <a:off x="0" y="0"/>
          <a:ext cx="0" cy="0"/>
          <a:chOff x="0" y="0"/>
          <a:chExt cx="0" cy="0"/>
        </a:xfrm>
      </p:grpSpPr>
      <p:sp>
        <p:nvSpPr>
          <p:cNvPr id="522" name="Google Shape;522;p68: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523" name="Google Shape;523;p68: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5"/>
        <p:cNvGrpSpPr/>
        <p:nvPr/>
      </p:nvGrpSpPr>
      <p:grpSpPr>
        <a:xfrm>
          <a:off x="0" y="0"/>
          <a:ext cx="0" cy="0"/>
          <a:chOff x="0" y="0"/>
          <a:chExt cx="0" cy="0"/>
        </a:xfrm>
      </p:grpSpPr>
      <p:sp>
        <p:nvSpPr>
          <p:cNvPr id="536" name="Google Shape;536;p69: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537" name="Google Shape;537;p69: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3"/>
        <p:cNvGrpSpPr/>
        <p:nvPr/>
      </p:nvGrpSpPr>
      <p:grpSpPr>
        <a:xfrm>
          <a:off x="0" y="0"/>
          <a:ext cx="0" cy="0"/>
          <a:chOff x="0" y="0"/>
          <a:chExt cx="0" cy="0"/>
        </a:xfrm>
      </p:grpSpPr>
      <p:sp>
        <p:nvSpPr>
          <p:cNvPr id="554" name="Google Shape;554;p70: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555" name="Google Shape;555;p70: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4"/>
        <p:cNvGrpSpPr/>
        <p:nvPr/>
      </p:nvGrpSpPr>
      <p:grpSpPr>
        <a:xfrm>
          <a:off x="0" y="0"/>
          <a:ext cx="0" cy="0"/>
          <a:chOff x="0" y="0"/>
          <a:chExt cx="0" cy="0"/>
        </a:xfrm>
      </p:grpSpPr>
      <p:sp>
        <p:nvSpPr>
          <p:cNvPr id="565" name="Google Shape;565;p71: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566" name="Google Shape;566;p71: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3"/>
        <p:cNvGrpSpPr/>
        <p:nvPr/>
      </p:nvGrpSpPr>
      <p:grpSpPr>
        <a:xfrm>
          <a:off x="0" y="0"/>
          <a:ext cx="0" cy="0"/>
          <a:chOff x="0" y="0"/>
          <a:chExt cx="0" cy="0"/>
        </a:xfrm>
      </p:grpSpPr>
      <p:sp>
        <p:nvSpPr>
          <p:cNvPr id="584" name="Google Shape;584;p72: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585" name="Google Shape;585;p72: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32: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4" name="Google Shape;74;p32:notes"/>
          <p:cNvSpPr txBox="1">
            <a:spLocks noGrp="1"/>
          </p:cNvSpPr>
          <p:nvPr>
            <p:ph type="body" idx="1"/>
          </p:nvPr>
        </p:nvSpPr>
        <p:spPr>
          <a:xfrm>
            <a:off x="960120" y="3520439"/>
            <a:ext cx="7680900" cy="2880300"/>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75" name="Google Shape;75;p32:notes"/>
          <p:cNvSpPr txBox="1">
            <a:spLocks noGrp="1"/>
          </p:cNvSpPr>
          <p:nvPr>
            <p:ph type="sldNum" idx="12"/>
          </p:nvPr>
        </p:nvSpPr>
        <p:spPr>
          <a:xfrm>
            <a:off x="5438458" y="6948171"/>
            <a:ext cx="4160400" cy="366900"/>
          </a:xfrm>
          <a:prstGeom prst="rect">
            <a:avLst/>
          </a:prstGeom>
          <a:noFill/>
          <a:ln>
            <a:noFill/>
          </a:ln>
        </p:spPr>
        <p:txBody>
          <a:bodyPr spcFirstLastPara="1" wrap="square" lIns="96650" tIns="48325" rIns="96650" bIns="48325" anchor="b" anchorCtr="0">
            <a:noAutofit/>
          </a:bodyPr>
          <a:lstStyle/>
          <a:p>
            <a:pPr marL="0" lvl="0" indent="0" algn="r" rtl="0">
              <a:lnSpc>
                <a:spcPct val="100000"/>
              </a:lnSpc>
              <a:spcBef>
                <a:spcPts val="0"/>
              </a:spcBef>
              <a:spcAft>
                <a:spcPts val="0"/>
              </a:spcAft>
              <a:buClr>
                <a:srgbClr val="000000"/>
              </a:buClr>
              <a:buSzPts val="1300"/>
              <a:buFont typeface="Arial"/>
              <a:buNone/>
            </a:pPr>
            <a:fld id="{00000000-1234-1234-1234-123412341234}" type="slidenum">
              <a:rPr lang="en-US"/>
              <a:t>4</a:t>
            </a:fld>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6"/>
        <p:cNvGrpSpPr/>
        <p:nvPr/>
      </p:nvGrpSpPr>
      <p:grpSpPr>
        <a:xfrm>
          <a:off x="0" y="0"/>
          <a:ext cx="0" cy="0"/>
          <a:chOff x="0" y="0"/>
          <a:chExt cx="0" cy="0"/>
        </a:xfrm>
      </p:grpSpPr>
      <p:sp>
        <p:nvSpPr>
          <p:cNvPr id="597" name="Google Shape;597;p73: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a:p>
        </p:txBody>
      </p:sp>
      <p:sp>
        <p:nvSpPr>
          <p:cNvPr id="598" name="Google Shape;598;p73: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9"/>
        <p:cNvGrpSpPr/>
        <p:nvPr/>
      </p:nvGrpSpPr>
      <p:grpSpPr>
        <a:xfrm>
          <a:off x="0" y="0"/>
          <a:ext cx="0" cy="0"/>
          <a:chOff x="0" y="0"/>
          <a:chExt cx="0" cy="0"/>
        </a:xfrm>
      </p:grpSpPr>
      <p:sp>
        <p:nvSpPr>
          <p:cNvPr id="610" name="Google Shape;610;p74: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611" name="Google Shape;611;p74: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4"/>
        <p:cNvGrpSpPr/>
        <p:nvPr/>
      </p:nvGrpSpPr>
      <p:grpSpPr>
        <a:xfrm>
          <a:off x="0" y="0"/>
          <a:ext cx="0" cy="0"/>
          <a:chOff x="0" y="0"/>
          <a:chExt cx="0" cy="0"/>
        </a:xfrm>
      </p:grpSpPr>
      <p:sp>
        <p:nvSpPr>
          <p:cNvPr id="625" name="Google Shape;625;p75: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a:p>
        </p:txBody>
      </p:sp>
      <p:sp>
        <p:nvSpPr>
          <p:cNvPr id="626" name="Google Shape;626;p75: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7"/>
        <p:cNvGrpSpPr/>
        <p:nvPr/>
      </p:nvGrpSpPr>
      <p:grpSpPr>
        <a:xfrm>
          <a:off x="0" y="0"/>
          <a:ext cx="0" cy="0"/>
          <a:chOff x="0" y="0"/>
          <a:chExt cx="0" cy="0"/>
        </a:xfrm>
      </p:grpSpPr>
      <p:sp>
        <p:nvSpPr>
          <p:cNvPr id="638" name="Google Shape;638;p76: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a:p>
        </p:txBody>
      </p:sp>
      <p:sp>
        <p:nvSpPr>
          <p:cNvPr id="639" name="Google Shape;639;p76: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3"/>
        <p:cNvGrpSpPr/>
        <p:nvPr/>
      </p:nvGrpSpPr>
      <p:grpSpPr>
        <a:xfrm>
          <a:off x="0" y="0"/>
          <a:ext cx="0" cy="0"/>
          <a:chOff x="0" y="0"/>
          <a:chExt cx="0" cy="0"/>
        </a:xfrm>
      </p:grpSpPr>
      <p:sp>
        <p:nvSpPr>
          <p:cNvPr id="664" name="Google Shape;664;p77: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a:p>
        </p:txBody>
      </p:sp>
      <p:sp>
        <p:nvSpPr>
          <p:cNvPr id="665" name="Google Shape;665;p77: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3"/>
        <p:cNvGrpSpPr/>
        <p:nvPr/>
      </p:nvGrpSpPr>
      <p:grpSpPr>
        <a:xfrm>
          <a:off x="0" y="0"/>
          <a:ext cx="0" cy="0"/>
          <a:chOff x="0" y="0"/>
          <a:chExt cx="0" cy="0"/>
        </a:xfrm>
      </p:grpSpPr>
      <p:sp>
        <p:nvSpPr>
          <p:cNvPr id="704" name="Google Shape;704;p79:notes"/>
          <p:cNvSpPr txBox="1">
            <a:spLocks noGrp="1"/>
          </p:cNvSpPr>
          <p:nvPr>
            <p:ph type="body" idx="1"/>
          </p:nvPr>
        </p:nvSpPr>
        <p:spPr>
          <a:xfrm>
            <a:off x="960120" y="3520439"/>
            <a:ext cx="7680960" cy="2880361"/>
          </a:xfrm>
          <a:prstGeom prst="rect">
            <a:avLst/>
          </a:prstGeom>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705" name="Google Shape;705;p79: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p27: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140" name="Google Shape;140;p27: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p34: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0" name="Google Shape;100;p34:notes"/>
          <p:cNvSpPr txBox="1">
            <a:spLocks noGrp="1"/>
          </p:cNvSpPr>
          <p:nvPr>
            <p:ph type="body" idx="1"/>
          </p:nvPr>
        </p:nvSpPr>
        <p:spPr>
          <a:xfrm>
            <a:off x="960120" y="3520439"/>
            <a:ext cx="7680900" cy="2880300"/>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sz="1050" dirty="0"/>
          </a:p>
        </p:txBody>
      </p:sp>
      <p:sp>
        <p:nvSpPr>
          <p:cNvPr id="101" name="Google Shape;101;p34:notes"/>
          <p:cNvSpPr txBox="1">
            <a:spLocks noGrp="1"/>
          </p:cNvSpPr>
          <p:nvPr>
            <p:ph type="sldNum" idx="12"/>
          </p:nvPr>
        </p:nvSpPr>
        <p:spPr>
          <a:xfrm>
            <a:off x="5438458" y="6948171"/>
            <a:ext cx="4160400" cy="366900"/>
          </a:xfrm>
          <a:prstGeom prst="rect">
            <a:avLst/>
          </a:prstGeom>
          <a:noFill/>
          <a:ln>
            <a:noFill/>
          </a:ln>
        </p:spPr>
        <p:txBody>
          <a:bodyPr spcFirstLastPara="1" wrap="square" lIns="96650" tIns="48325" rIns="96650" bIns="48325" anchor="b" anchorCtr="0">
            <a:noAutofit/>
          </a:bodyPr>
          <a:lstStyle/>
          <a:p>
            <a:pPr marL="0" lvl="0" indent="0" algn="r" rtl="0">
              <a:lnSpc>
                <a:spcPct val="100000"/>
              </a:lnSpc>
              <a:spcBef>
                <a:spcPts val="0"/>
              </a:spcBef>
              <a:spcAft>
                <a:spcPts val="0"/>
              </a:spcAft>
              <a:buClr>
                <a:srgbClr val="000000"/>
              </a:buClr>
              <a:buSzPts val="1300"/>
              <a:buFont typeface="Arial"/>
              <a:buNone/>
            </a:pPr>
            <a:fld id="{00000000-1234-1234-1234-123412341234}" type="slidenum">
              <a:rPr lang="en-US"/>
              <a:t>6</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35: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35:notes"/>
          <p:cNvSpPr txBox="1">
            <a:spLocks noGrp="1"/>
          </p:cNvSpPr>
          <p:nvPr>
            <p:ph type="body" idx="1"/>
          </p:nvPr>
        </p:nvSpPr>
        <p:spPr>
          <a:xfrm>
            <a:off x="960120" y="3520439"/>
            <a:ext cx="7680900" cy="2880300"/>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sz="1050" dirty="0"/>
          </a:p>
        </p:txBody>
      </p:sp>
      <p:sp>
        <p:nvSpPr>
          <p:cNvPr id="117" name="Google Shape;117;p35:notes"/>
          <p:cNvSpPr txBox="1">
            <a:spLocks noGrp="1"/>
          </p:cNvSpPr>
          <p:nvPr>
            <p:ph type="sldNum" idx="12"/>
          </p:nvPr>
        </p:nvSpPr>
        <p:spPr>
          <a:xfrm>
            <a:off x="5438458" y="6948171"/>
            <a:ext cx="4160400" cy="366900"/>
          </a:xfrm>
          <a:prstGeom prst="rect">
            <a:avLst/>
          </a:prstGeom>
          <a:noFill/>
          <a:ln>
            <a:noFill/>
          </a:ln>
        </p:spPr>
        <p:txBody>
          <a:bodyPr spcFirstLastPara="1" wrap="square" lIns="96650" tIns="48325" rIns="96650" bIns="48325" anchor="b" anchorCtr="0">
            <a:noAutofit/>
          </a:bodyPr>
          <a:lstStyle/>
          <a:p>
            <a:pPr marL="0" lvl="0" indent="0" algn="r" rtl="0">
              <a:lnSpc>
                <a:spcPct val="100000"/>
              </a:lnSpc>
              <a:spcBef>
                <a:spcPts val="0"/>
              </a:spcBef>
              <a:spcAft>
                <a:spcPts val="0"/>
              </a:spcAft>
              <a:buClr>
                <a:srgbClr val="000000"/>
              </a:buClr>
              <a:buSzPts val="1300"/>
              <a:buFont typeface="Arial"/>
              <a:buNone/>
            </a:pPr>
            <a:fld id="{00000000-1234-1234-1234-123412341234}" type="slidenum">
              <a:rPr lang="en-US"/>
              <a:t>7</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
        <p:cNvGrpSpPr/>
        <p:nvPr/>
      </p:nvGrpSpPr>
      <p:grpSpPr>
        <a:xfrm>
          <a:off x="0" y="0"/>
          <a:ext cx="0" cy="0"/>
          <a:chOff x="0" y="0"/>
          <a:chExt cx="0" cy="0"/>
        </a:xfrm>
      </p:grpSpPr>
      <p:sp>
        <p:nvSpPr>
          <p:cNvPr id="50" name="Google Shape;50;p5: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a:p>
        </p:txBody>
      </p:sp>
      <p:sp>
        <p:nvSpPr>
          <p:cNvPr id="51" name="Google Shape;51;p5: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8"/>
        <p:cNvGrpSpPr/>
        <p:nvPr/>
      </p:nvGrpSpPr>
      <p:grpSpPr>
        <a:xfrm>
          <a:off x="0" y="0"/>
          <a:ext cx="0" cy="0"/>
          <a:chOff x="0" y="0"/>
          <a:chExt cx="0" cy="0"/>
        </a:xfrm>
      </p:grpSpPr>
      <p:sp>
        <p:nvSpPr>
          <p:cNvPr id="369" name="Google Shape;369;g10fc0afc8c1_1_0:notes"/>
          <p:cNvSpPr txBox="1">
            <a:spLocks noGrp="1"/>
          </p:cNvSpPr>
          <p:nvPr>
            <p:ph type="body" idx="1"/>
          </p:nvPr>
        </p:nvSpPr>
        <p:spPr>
          <a:xfrm>
            <a:off x="960120" y="3520439"/>
            <a:ext cx="7680900" cy="2880300"/>
          </a:xfrm>
          <a:prstGeom prst="rect">
            <a:avLst/>
          </a:prstGeom>
        </p:spPr>
        <p:txBody>
          <a:bodyPr spcFirstLastPara="1" wrap="square" lIns="96650" tIns="48325" rIns="96650" bIns="48325" anchor="t" anchorCtr="0">
            <a:noAutofit/>
          </a:bodyPr>
          <a:lstStyle/>
          <a:p>
            <a:pPr marL="0" lvl="0" indent="0" algn="l" rtl="0">
              <a:spcBef>
                <a:spcPts val="0"/>
              </a:spcBef>
              <a:spcAft>
                <a:spcPts val="0"/>
              </a:spcAft>
              <a:buNone/>
            </a:pPr>
            <a:endParaRPr/>
          </a:p>
        </p:txBody>
      </p:sp>
      <p:sp>
        <p:nvSpPr>
          <p:cNvPr id="370" name="Google Shape;370;g10fc0afc8c1_1_0: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5871380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1.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7"/>
        <p:cNvGrpSpPr/>
        <p:nvPr/>
      </p:nvGrpSpPr>
      <p:grpSpPr>
        <a:xfrm>
          <a:off x="0" y="0"/>
          <a:ext cx="0" cy="0"/>
          <a:chOff x="0" y="0"/>
          <a:chExt cx="0" cy="0"/>
        </a:xfrm>
      </p:grpSpPr>
      <p:sp>
        <p:nvSpPr>
          <p:cNvPr id="18" name="Google Shape;18;p23"/>
          <p:cNvSpPr/>
          <p:nvPr/>
        </p:nvSpPr>
        <p:spPr>
          <a:xfrm>
            <a:off x="0" y="238431"/>
            <a:ext cx="9144000" cy="4988560"/>
          </a:xfrm>
          <a:prstGeom prst="rect">
            <a:avLst/>
          </a:prstGeom>
          <a:blipFill rotWithShape="1">
            <a:blip r:embed="rId2">
              <a:alphaModFix/>
            </a:blip>
            <a:tile tx="0" ty="0" sx="80000" sy="80000" flip="none" algn="tl"/>
          </a:blip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1"/>
              </a:buClr>
              <a:buSzPts val="2000"/>
              <a:buFont typeface="Calibri"/>
              <a:buNone/>
            </a:pPr>
            <a:endParaRPr sz="2000" b="0" i="0" u="none" strike="noStrike" cap="none">
              <a:solidFill>
                <a:srgbClr val="C00000"/>
              </a:solidFill>
              <a:latin typeface="Calibri"/>
              <a:ea typeface="Calibri"/>
              <a:cs typeface="Calibri"/>
              <a:sym typeface="Calibri"/>
            </a:endParaRPr>
          </a:p>
        </p:txBody>
      </p:sp>
      <p:sp>
        <p:nvSpPr>
          <p:cNvPr id="19" name="Google Shape;19;p23"/>
          <p:cNvSpPr txBox="1">
            <a:spLocks noGrp="1"/>
          </p:cNvSpPr>
          <p:nvPr>
            <p:ph type="ctrTitle"/>
          </p:nvPr>
        </p:nvSpPr>
        <p:spPr>
          <a:xfrm>
            <a:off x="685800" y="2043587"/>
            <a:ext cx="7772400" cy="1467257"/>
          </a:xfrm>
          <a:prstGeom prst="rect">
            <a:avLst/>
          </a:prstGeom>
          <a:noFill/>
          <a:ln>
            <a:noFill/>
          </a:ln>
        </p:spPr>
        <p:txBody>
          <a:bodyPr spcFirstLastPara="1" wrap="square" lIns="91425" tIns="45700" rIns="91425" bIns="45700" anchor="t" anchorCtr="0">
            <a:noAutofit/>
          </a:bodyPr>
          <a:lstStyle>
            <a:lvl1pPr lvl="0" algn="l">
              <a:lnSpc>
                <a:spcPct val="80000"/>
              </a:lnSpc>
              <a:spcBef>
                <a:spcPts val="0"/>
              </a:spcBef>
              <a:spcAft>
                <a:spcPts val="0"/>
              </a:spcAft>
              <a:buSzPts val="1400"/>
              <a:buNone/>
              <a:defRPr sz="6000" b="0">
                <a:solidFill>
                  <a:schemeClr val="lt1"/>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23"/>
          <p:cNvSpPr txBox="1">
            <a:spLocks noGrp="1"/>
          </p:cNvSpPr>
          <p:nvPr>
            <p:ph type="subTitle" idx="1"/>
          </p:nvPr>
        </p:nvSpPr>
        <p:spPr>
          <a:xfrm>
            <a:off x="685800" y="5374529"/>
            <a:ext cx="7772400" cy="593883"/>
          </a:xfrm>
          <a:prstGeom prst="rect">
            <a:avLst/>
          </a:prstGeom>
          <a:noFill/>
          <a:ln>
            <a:noFill/>
          </a:ln>
        </p:spPr>
        <p:txBody>
          <a:bodyPr spcFirstLastPara="1" wrap="square" lIns="91425" tIns="45700" rIns="91425" bIns="45700" anchor="t" anchorCtr="0">
            <a:noAutofit/>
          </a:bodyPr>
          <a:lstStyle>
            <a:lvl1pPr lvl="0" algn="l">
              <a:lnSpc>
                <a:spcPct val="100000"/>
              </a:lnSpc>
              <a:spcBef>
                <a:spcPts val="640"/>
              </a:spcBef>
              <a:spcAft>
                <a:spcPts val="0"/>
              </a:spcAft>
              <a:buSzPts val="1920"/>
              <a:buNone/>
              <a:defRPr sz="3200" b="0">
                <a:solidFill>
                  <a:schemeClr val="dk1"/>
                </a:solidFill>
                <a:latin typeface="Calibri"/>
                <a:ea typeface="Calibri"/>
                <a:cs typeface="Calibri"/>
                <a:sym typeface="Calibri"/>
              </a:defRPr>
            </a:lvl1pPr>
            <a:lvl2pPr lvl="1" algn="ctr">
              <a:lnSpc>
                <a:spcPct val="100000"/>
              </a:lnSpc>
              <a:spcBef>
                <a:spcPts val="440"/>
              </a:spcBef>
              <a:spcAft>
                <a:spcPts val="0"/>
              </a:spcAft>
              <a:buSzPts val="2420"/>
              <a:buNone/>
              <a:defRPr/>
            </a:lvl2pPr>
            <a:lvl3pPr lvl="2" algn="ctr">
              <a:lnSpc>
                <a:spcPct val="100000"/>
              </a:lnSpc>
              <a:spcBef>
                <a:spcPts val="400"/>
              </a:spcBef>
              <a:spcAft>
                <a:spcPts val="0"/>
              </a:spcAft>
              <a:buSzPts val="1600"/>
              <a:buNone/>
              <a:defRPr/>
            </a:lvl3pPr>
            <a:lvl4pPr lvl="3" algn="ctr">
              <a:lnSpc>
                <a:spcPct val="100000"/>
              </a:lnSpc>
              <a:spcBef>
                <a:spcPts val="400"/>
              </a:spcBef>
              <a:spcAft>
                <a:spcPts val="0"/>
              </a:spcAft>
              <a:buSzPts val="2000"/>
              <a:buFont typeface="Calibri"/>
              <a:buNone/>
              <a:defRPr/>
            </a:lvl4pPr>
            <a:lvl5pPr lvl="4" algn="ctr">
              <a:lnSpc>
                <a:spcPct val="100000"/>
              </a:lnSpc>
              <a:spcBef>
                <a:spcPts val="400"/>
              </a:spcBef>
              <a:spcAft>
                <a:spcPts val="0"/>
              </a:spcAft>
              <a:buSzPts val="2000"/>
              <a:buFont typeface="Calibri"/>
              <a:buNone/>
              <a:defRPr/>
            </a:lvl5pPr>
            <a:lvl6pPr lvl="5" algn="ctr">
              <a:lnSpc>
                <a:spcPct val="100000"/>
              </a:lnSpc>
              <a:spcBef>
                <a:spcPts val="400"/>
              </a:spcBef>
              <a:spcAft>
                <a:spcPts val="0"/>
              </a:spcAft>
              <a:buClr>
                <a:schemeClr val="dk1"/>
              </a:buClr>
              <a:buSzPts val="2000"/>
              <a:buFont typeface="Arial"/>
              <a:buNone/>
              <a:defRPr/>
            </a:lvl6pPr>
            <a:lvl7pPr lvl="6" algn="ctr">
              <a:lnSpc>
                <a:spcPct val="100000"/>
              </a:lnSpc>
              <a:spcBef>
                <a:spcPts val="400"/>
              </a:spcBef>
              <a:spcAft>
                <a:spcPts val="0"/>
              </a:spcAft>
              <a:buClr>
                <a:schemeClr val="dk1"/>
              </a:buClr>
              <a:buSzPts val="2000"/>
              <a:buFont typeface="Arial"/>
              <a:buNone/>
              <a:defRPr/>
            </a:lvl7pPr>
            <a:lvl8pPr lvl="7" algn="ctr">
              <a:lnSpc>
                <a:spcPct val="100000"/>
              </a:lnSpc>
              <a:spcBef>
                <a:spcPts val="400"/>
              </a:spcBef>
              <a:spcAft>
                <a:spcPts val="0"/>
              </a:spcAft>
              <a:buClr>
                <a:schemeClr val="dk1"/>
              </a:buClr>
              <a:buSzPts val="2000"/>
              <a:buFont typeface="Arial"/>
              <a:buNone/>
              <a:defRPr/>
            </a:lvl8pPr>
            <a:lvl9pPr lvl="8" algn="ctr">
              <a:lnSpc>
                <a:spcPct val="100000"/>
              </a:lnSpc>
              <a:spcBef>
                <a:spcPts val="400"/>
              </a:spcBef>
              <a:spcAft>
                <a:spcPts val="0"/>
              </a:spcAft>
              <a:buClr>
                <a:schemeClr val="dk1"/>
              </a:buClr>
              <a:buSzPts val="2000"/>
              <a:buFont typeface="Arial"/>
              <a:buNone/>
              <a:defRPr/>
            </a:lvl9pPr>
          </a:lstStyle>
          <a:p>
            <a:endParaRPr/>
          </a:p>
        </p:txBody>
      </p:sp>
      <p:sp>
        <p:nvSpPr>
          <p:cNvPr id="21" name="Google Shape;21;p23"/>
          <p:cNvSpPr txBox="1">
            <a:spLocks noGrp="1"/>
          </p:cNvSpPr>
          <p:nvPr>
            <p:ph type="sldNum" idx="12"/>
          </p:nvPr>
        </p:nvSpPr>
        <p:spPr>
          <a:xfrm>
            <a:off x="8534400" y="6492875"/>
            <a:ext cx="609600" cy="365125"/>
          </a:xfrm>
          <a:prstGeom prst="rect">
            <a:avLst/>
          </a:prstGeom>
          <a:noFill/>
          <a:ln>
            <a:noFill/>
          </a:ln>
        </p:spPr>
        <p:txBody>
          <a:bodyPr spcFirstLastPara="1" wrap="square" lIns="91425" tIns="45700" rIns="91425" bIns="45700" anchor="ctr" anchorCtr="0">
            <a:noAutofit/>
          </a:bodyPr>
          <a:lstStyle>
            <a:lvl1pPr marL="0" marR="0" lvl="0"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1pPr>
            <a:lvl2pPr marL="0" marR="0" lvl="1"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2pPr>
            <a:lvl3pPr marL="0" marR="0" lvl="2"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3pPr>
            <a:lvl4pPr marL="0" marR="0" lvl="3"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4pPr>
            <a:lvl5pPr marL="0" marR="0" lvl="4"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5pPr>
            <a:lvl6pPr marL="0" marR="0" lvl="5"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6pPr>
            <a:lvl7pPr marL="0" marR="0" lvl="6"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7pPr>
            <a:lvl8pPr marL="0" marR="0" lvl="7"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8pPr>
            <a:lvl9pPr marL="0" marR="0" lvl="8"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9pPr>
          </a:lstStyle>
          <a:p>
            <a:pPr marL="0" lvl="0" indent="0" algn="ctr" rtl="0">
              <a:spcBef>
                <a:spcPts val="0"/>
              </a:spcBef>
              <a:spcAft>
                <a:spcPts val="0"/>
              </a:spcAft>
              <a:buNone/>
            </a:pPr>
            <a:fld id="{00000000-1234-1234-1234-123412341234}" type="slidenum">
              <a:rPr lang="en-US"/>
              <a:t>‹#›</a:t>
            </a:fld>
            <a:endParaRPr/>
          </a:p>
        </p:txBody>
      </p:sp>
      <p:pic>
        <p:nvPicPr>
          <p:cNvPr id="22" name="Google Shape;22;p23"/>
          <p:cNvPicPr preferRelativeResize="0"/>
          <p:nvPr/>
        </p:nvPicPr>
        <p:blipFill rotWithShape="1">
          <a:blip r:embed="rId3">
            <a:alphaModFix/>
          </a:blip>
          <a:srcRect/>
          <a:stretch/>
        </p:blipFill>
        <p:spPr>
          <a:xfrm>
            <a:off x="152400" y="6590918"/>
            <a:ext cx="2150721" cy="169037"/>
          </a:xfrm>
          <a:prstGeom prst="rect">
            <a:avLst/>
          </a:prstGeom>
          <a:noFill/>
          <a:ln>
            <a:noFill/>
          </a:ln>
        </p:spPr>
      </p:pic>
      <p:sp>
        <p:nvSpPr>
          <p:cNvPr id="23" name="Google Shape;23;p23"/>
          <p:cNvSpPr txBox="1"/>
          <p:nvPr/>
        </p:nvSpPr>
        <p:spPr>
          <a:xfrm>
            <a:off x="685800" y="664882"/>
            <a:ext cx="7772400" cy="577526"/>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4B2A85"/>
              </a:buClr>
              <a:buSzPts val="1920"/>
              <a:buFont typeface="Noto Sans Symbols"/>
              <a:buNone/>
            </a:pPr>
            <a:r>
              <a:rPr lang="en-US" sz="3200" b="0" i="0" u="none" strike="noStrike" cap="none" dirty="0">
                <a:solidFill>
                  <a:schemeClr val="lt1"/>
                </a:solidFill>
                <a:latin typeface="Calibri"/>
                <a:ea typeface="Calibri"/>
                <a:cs typeface="Calibri"/>
                <a:sym typeface="Calibri"/>
              </a:rPr>
              <a:t>CSE 390B, Spring 2023</a:t>
            </a:r>
            <a:endParaRPr sz="1400" b="0" i="0" u="none" strike="noStrike" cap="none" dirty="0">
              <a:solidFill>
                <a:srgbClr val="000000"/>
              </a:solidFill>
              <a:latin typeface="Arial"/>
              <a:ea typeface="Arial"/>
              <a:cs typeface="Arial"/>
              <a:sym typeface="Arial"/>
            </a:endParaRPr>
          </a:p>
        </p:txBody>
      </p:sp>
      <p:sp>
        <p:nvSpPr>
          <p:cNvPr id="24" name="Google Shape;24;p23"/>
          <p:cNvSpPr txBox="1"/>
          <p:nvPr/>
        </p:nvSpPr>
        <p:spPr>
          <a:xfrm>
            <a:off x="685800" y="1214004"/>
            <a:ext cx="8252138" cy="577526"/>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4B2A85"/>
              </a:buClr>
              <a:buSzPts val="1920"/>
              <a:buFont typeface="Noto Sans Symbols"/>
              <a:buNone/>
            </a:pPr>
            <a:r>
              <a:rPr lang="en-US" sz="2400" b="0" i="0" u="none" strike="noStrike" cap="none">
                <a:solidFill>
                  <a:schemeClr val="lt1"/>
                </a:solidFill>
                <a:latin typeface="Calibri"/>
                <a:ea typeface="Calibri"/>
                <a:cs typeface="Calibri"/>
                <a:sym typeface="Calibri"/>
              </a:rPr>
              <a:t>Building Academic Success Through Bottom-Up Computing</a:t>
            </a:r>
            <a:endParaRPr sz="1400" b="0" i="0" u="none" strike="noStrike" cap="none">
              <a:solidFill>
                <a:srgbClr val="000000"/>
              </a:solidFill>
              <a:latin typeface="Arial"/>
              <a:ea typeface="Arial"/>
              <a:cs typeface="Arial"/>
              <a:sym typeface="Arial"/>
            </a:endParaRPr>
          </a:p>
        </p:txBody>
      </p:sp>
      <p:sp>
        <p:nvSpPr>
          <p:cNvPr id="14" name="Google Shape;13;p22">
            <a:extLst>
              <a:ext uri="{FF2B5EF4-FFF2-40B4-BE49-F238E27FC236}">
                <a16:creationId xmlns:a16="http://schemas.microsoft.com/office/drawing/2014/main" id="{AE777B46-8FCB-CE6E-689B-0857EAC1996C}"/>
              </a:ext>
            </a:extLst>
          </p:cNvPr>
          <p:cNvSpPr/>
          <p:nvPr userDrawn="1"/>
        </p:nvSpPr>
        <p:spPr>
          <a:xfrm>
            <a:off x="0" y="0"/>
            <a:ext cx="9144000" cy="228600"/>
          </a:xfrm>
          <a:prstGeom prst="rect">
            <a:avLst/>
          </a:prstGeom>
          <a:solidFill>
            <a:srgbClr val="4B2A85"/>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Times New Roman"/>
              <a:ea typeface="Times New Roman"/>
              <a:cs typeface="Times New Roman"/>
              <a:sym typeface="Times New Roman"/>
            </a:endParaRPr>
          </a:p>
        </p:txBody>
      </p:sp>
      <p:sp>
        <p:nvSpPr>
          <p:cNvPr id="11" name="Google Shape;16;p22">
            <a:extLst>
              <a:ext uri="{FF2B5EF4-FFF2-40B4-BE49-F238E27FC236}">
                <a16:creationId xmlns:a16="http://schemas.microsoft.com/office/drawing/2014/main" id="{1F98E273-F696-E0EC-A971-AF8FA9FE6725}"/>
              </a:ext>
            </a:extLst>
          </p:cNvPr>
          <p:cNvSpPr txBox="1"/>
          <p:nvPr userDrawn="1"/>
        </p:nvSpPr>
        <p:spPr>
          <a:xfrm>
            <a:off x="26376" y="26300"/>
            <a:ext cx="9144000" cy="169277"/>
          </a:xfrm>
          <a:prstGeom prst="rect">
            <a:avLst/>
          </a:prstGeom>
          <a:noFill/>
          <a:ln>
            <a:noFill/>
          </a:ln>
        </p:spPr>
        <p:txBody>
          <a:bodyPr spcFirstLastPara="1" wrap="square" lIns="91425" tIns="0" rIns="91425" bIns="0" anchor="ctr" anchorCtr="0">
            <a:spAutoFit/>
          </a:bodyPr>
          <a:lstStyle/>
          <a:p>
            <a:pPr marL="0" marR="0" lvl="0" indent="0" algn="ctr" rtl="0">
              <a:lnSpc>
                <a:spcPct val="100000"/>
              </a:lnSpc>
              <a:spcBef>
                <a:spcPts val="0"/>
              </a:spcBef>
              <a:spcAft>
                <a:spcPts val="0"/>
              </a:spcAft>
              <a:buClr>
                <a:srgbClr val="000000"/>
              </a:buClr>
              <a:buSzPts val="1100"/>
              <a:buFont typeface="Arial"/>
              <a:buNone/>
            </a:pPr>
            <a:r>
              <a:rPr lang="en-US" sz="1100" b="0" i="0" u="none" strike="noStrike" cap="none" dirty="0">
                <a:solidFill>
                  <a:schemeClr val="lt1"/>
                </a:solidFill>
                <a:latin typeface="Arial"/>
                <a:ea typeface="Arial"/>
                <a:cs typeface="Arial"/>
                <a:sym typeface="Arial"/>
              </a:rPr>
              <a:t>Lecture 7: Bloom’s Taxonomy &amp; Machine Language</a:t>
            </a:r>
            <a:endParaRPr sz="1400" b="0" i="0" u="none" strike="noStrike" cap="none" dirty="0">
              <a:solidFill>
                <a:srgbClr val="000000"/>
              </a:solidFill>
              <a:latin typeface="Arial"/>
              <a:ea typeface="Arial"/>
              <a:cs typeface="Arial"/>
              <a:sym typeface="Arial"/>
            </a:endParaRPr>
          </a:p>
        </p:txBody>
      </p:sp>
      <p:pic>
        <p:nvPicPr>
          <p:cNvPr id="12" name="Google Shape;14;p22">
            <a:extLst>
              <a:ext uri="{FF2B5EF4-FFF2-40B4-BE49-F238E27FC236}">
                <a16:creationId xmlns:a16="http://schemas.microsoft.com/office/drawing/2014/main" id="{98F04B55-4B87-D52D-C431-48BC5DEFA99D}"/>
              </a:ext>
            </a:extLst>
          </p:cNvPr>
          <p:cNvPicPr preferRelativeResize="0"/>
          <p:nvPr userDrawn="1"/>
        </p:nvPicPr>
        <p:blipFill rotWithShape="1">
          <a:blip r:embed="rId4">
            <a:alphaModFix/>
          </a:blip>
          <a:srcRect/>
          <a:stretch/>
        </p:blipFill>
        <p:spPr>
          <a:xfrm>
            <a:off x="26376" y="25115"/>
            <a:ext cx="2150721" cy="169037"/>
          </a:xfrm>
          <a:prstGeom prst="rect">
            <a:avLst/>
          </a:prstGeom>
          <a:noFill/>
          <a:ln>
            <a:noFill/>
          </a:ln>
        </p:spPr>
      </p:pic>
      <p:sp>
        <p:nvSpPr>
          <p:cNvPr id="13" name="Google Shape;15;p22">
            <a:extLst>
              <a:ext uri="{FF2B5EF4-FFF2-40B4-BE49-F238E27FC236}">
                <a16:creationId xmlns:a16="http://schemas.microsoft.com/office/drawing/2014/main" id="{49CB27AF-C934-975C-D3A6-3492955E3AB0}"/>
              </a:ext>
            </a:extLst>
          </p:cNvPr>
          <p:cNvSpPr txBox="1"/>
          <p:nvPr userDrawn="1"/>
        </p:nvSpPr>
        <p:spPr>
          <a:xfrm>
            <a:off x="7394931" y="27106"/>
            <a:ext cx="1781700" cy="169200"/>
          </a:xfrm>
          <a:prstGeom prst="rect">
            <a:avLst/>
          </a:prstGeom>
          <a:noFill/>
          <a:ln>
            <a:noFill/>
          </a:ln>
        </p:spPr>
        <p:txBody>
          <a:bodyPr spcFirstLastPara="1" wrap="square" lIns="91425" tIns="0" rIns="91425" bIns="0" anchor="ctr" anchorCtr="0">
            <a:spAutoFit/>
          </a:bodyPr>
          <a:lstStyle/>
          <a:p>
            <a:pPr marL="0" marR="0" lvl="0" indent="0" algn="r" rtl="0">
              <a:lnSpc>
                <a:spcPct val="100000"/>
              </a:lnSpc>
              <a:spcBef>
                <a:spcPts val="0"/>
              </a:spcBef>
              <a:spcAft>
                <a:spcPts val="0"/>
              </a:spcAft>
              <a:buClr>
                <a:srgbClr val="000000"/>
              </a:buClr>
              <a:buSzPts val="1100"/>
              <a:buFont typeface="Arial"/>
              <a:buNone/>
            </a:pPr>
            <a:r>
              <a:rPr lang="en-US" sz="1100" b="0" i="0" u="none" strike="noStrike" cap="none" dirty="0">
                <a:solidFill>
                  <a:schemeClr val="lt1"/>
                </a:solidFill>
                <a:latin typeface="Arial"/>
                <a:ea typeface="Arial"/>
                <a:cs typeface="Arial"/>
                <a:sym typeface="Arial"/>
              </a:rPr>
              <a:t>CSE 390B, Spring 2023</a:t>
            </a:r>
            <a:endParaRPr sz="1100" b="0" i="0" u="none" strike="noStrike" cap="none" dirty="0">
              <a:solidFill>
                <a:schemeClr val="lt1"/>
              </a:solidFill>
              <a:latin typeface="Arial"/>
              <a:ea typeface="Arial"/>
              <a:cs typeface="Arial"/>
              <a:sym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Title and Content">
    <p:spTree>
      <p:nvGrpSpPr>
        <p:cNvPr id="1" name="Shape 25"/>
        <p:cNvGrpSpPr/>
        <p:nvPr/>
      </p:nvGrpSpPr>
      <p:grpSpPr>
        <a:xfrm>
          <a:off x="0" y="0"/>
          <a:ext cx="0" cy="0"/>
          <a:chOff x="0" y="0"/>
          <a:chExt cx="0" cy="0"/>
        </a:xfrm>
      </p:grpSpPr>
      <p:sp>
        <p:nvSpPr>
          <p:cNvPr id="26" name="Google Shape;26;p24"/>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7" name="Google Shape;27;p24"/>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lvl1pPr marL="457200" lvl="0" indent="-360680" algn="l">
              <a:lnSpc>
                <a:spcPct val="110000"/>
              </a:lnSpc>
              <a:spcBef>
                <a:spcPts val="440"/>
              </a:spcBef>
              <a:spcAft>
                <a:spcPts val="0"/>
              </a:spcAft>
              <a:buSzPts val="2080"/>
              <a:buFont typeface="Noto Sans Symbols"/>
              <a:buChar char="❖"/>
              <a:defRPr sz="2600" b="0"/>
            </a:lvl1pPr>
            <a:lvl2pPr marL="914400" lvl="1" indent="-382269" algn="l">
              <a:lnSpc>
                <a:spcPct val="110000"/>
              </a:lnSpc>
              <a:spcBef>
                <a:spcPts val="24"/>
              </a:spcBef>
              <a:spcAft>
                <a:spcPts val="0"/>
              </a:spcAft>
              <a:buSzPts val="2420"/>
              <a:buFont typeface="Noto Sans Symbols"/>
              <a:buChar char="▪"/>
              <a:defRPr sz="2200"/>
            </a:lvl2pPr>
            <a:lvl3pPr marL="1371600" lvl="2" indent="-368300" algn="l">
              <a:lnSpc>
                <a:spcPct val="110000"/>
              </a:lnSpc>
              <a:spcBef>
                <a:spcPts val="0"/>
              </a:spcBef>
              <a:spcAft>
                <a:spcPts val="0"/>
              </a:spcAft>
              <a:buSzPts val="2200"/>
              <a:buFont typeface="Arial"/>
              <a:buChar char="•"/>
              <a:defRPr/>
            </a:lvl3pPr>
            <a:lvl4pPr marL="1828800" lvl="3" indent="-342900" algn="l">
              <a:lnSpc>
                <a:spcPct val="100000"/>
              </a:lnSpc>
              <a:spcBef>
                <a:spcPts val="1200"/>
              </a:spcBef>
              <a:spcAft>
                <a:spcPts val="0"/>
              </a:spcAft>
              <a:buSzPts val="1800"/>
              <a:buFont typeface="Calibri"/>
              <a:buChar char="–"/>
              <a:defRPr sz="1800"/>
            </a:lvl4pPr>
            <a:lvl5pPr marL="2286000" lvl="4" indent="-342900" algn="l">
              <a:lnSpc>
                <a:spcPct val="100000"/>
              </a:lnSpc>
              <a:spcBef>
                <a:spcPts val="360"/>
              </a:spcBef>
              <a:spcAft>
                <a:spcPts val="0"/>
              </a:spcAft>
              <a:buSzPts val="1800"/>
              <a:buFont typeface="Calibri"/>
              <a:buChar char="»"/>
              <a:defRPr sz="1800"/>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28" name="Google Shape;28;p24"/>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lvl1pPr marL="0" marR="0" lvl="0"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1pPr>
            <a:lvl2pPr marL="0" marR="0" lvl="1"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2pPr>
            <a:lvl3pPr marL="0" marR="0" lvl="2"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3pPr>
            <a:lvl4pPr marL="0" marR="0" lvl="3"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4pPr>
            <a:lvl5pPr marL="0" marR="0" lvl="4"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5pPr>
            <a:lvl6pPr marL="0" marR="0" lvl="5"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6pPr>
            <a:lvl7pPr marL="0" marR="0" lvl="6"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7pPr>
            <a:lvl8pPr marL="0" marR="0" lvl="7"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8pPr>
            <a:lvl9pPr marL="0" marR="0" lvl="8"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9pPr>
          </a:lstStyle>
          <a:p>
            <a:pPr marL="0" lvl="0" indent="0" algn="ct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23394645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22"/>
          <p:cNvSpPr txBox="1">
            <a:spLocks noGrp="1"/>
          </p:cNvSpPr>
          <p:nvPr>
            <p:ph type="title"/>
          </p:nvPr>
        </p:nvSpPr>
        <p:spPr>
          <a:xfrm>
            <a:off x="374090" y="371182"/>
            <a:ext cx="8388910" cy="762000"/>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2pPr>
            <a:lvl3pPr marR="0" lvl="2"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3pPr>
            <a:lvl4pPr marR="0" lvl="3"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4pPr>
            <a:lvl5pPr marR="0" lvl="4"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5pPr>
            <a:lvl6pPr marR="0" lvl="5"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6pPr>
            <a:lvl7pPr marR="0" lvl="6"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7pPr>
            <a:lvl8pPr marR="0" lvl="7"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8pPr>
            <a:lvl9pPr marR="0" lvl="8"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9pPr>
          </a:lstStyle>
          <a:p>
            <a:endParaRPr/>
          </a:p>
        </p:txBody>
      </p:sp>
      <p:sp>
        <p:nvSpPr>
          <p:cNvPr id="11" name="Google Shape;11;p22"/>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lvl1pPr marL="457200" marR="0" lvl="0" indent="-327660" algn="l" rtl="0">
              <a:lnSpc>
                <a:spcPct val="100000"/>
              </a:lnSpc>
              <a:spcBef>
                <a:spcPts val="520"/>
              </a:spcBef>
              <a:spcAft>
                <a:spcPts val="0"/>
              </a:spcAft>
              <a:buClr>
                <a:srgbClr val="4B2A85"/>
              </a:buClr>
              <a:buSzPts val="1560"/>
              <a:buFont typeface="Noto Sans Symbols"/>
              <a:buChar char="❖"/>
              <a:defRPr sz="2600" b="1" i="0" u="none" strike="noStrike" cap="none">
                <a:solidFill>
                  <a:schemeClr val="dk1"/>
                </a:solidFill>
                <a:latin typeface="Calibri"/>
                <a:ea typeface="Calibri"/>
                <a:cs typeface="Calibri"/>
                <a:sym typeface="Calibri"/>
              </a:defRPr>
            </a:lvl1pPr>
            <a:lvl2pPr marL="914400" marR="0" lvl="1" indent="-382269" algn="l" rtl="0">
              <a:lnSpc>
                <a:spcPct val="100000"/>
              </a:lnSpc>
              <a:spcBef>
                <a:spcPts val="440"/>
              </a:spcBef>
              <a:spcAft>
                <a:spcPts val="0"/>
              </a:spcAft>
              <a:buClr>
                <a:srgbClr val="4B2A85"/>
              </a:buClr>
              <a:buSzPts val="2420"/>
              <a:buFont typeface="Calibri"/>
              <a:buChar char="▪"/>
              <a:defRPr sz="2200" b="0" i="0" u="none" strike="noStrike" cap="none">
                <a:solidFill>
                  <a:schemeClr val="dk1"/>
                </a:solidFill>
                <a:latin typeface="Calibri"/>
                <a:ea typeface="Calibri"/>
                <a:cs typeface="Calibri"/>
                <a:sym typeface="Calibri"/>
              </a:defRPr>
            </a:lvl2pPr>
            <a:lvl3pPr marL="1371600" marR="0" lvl="2" indent="-330200" algn="l" rtl="0">
              <a:lnSpc>
                <a:spcPct val="100000"/>
              </a:lnSpc>
              <a:spcBef>
                <a:spcPts val="400"/>
              </a:spcBef>
              <a:spcAft>
                <a:spcPts val="0"/>
              </a:spcAft>
              <a:buClr>
                <a:srgbClr val="4B2A85"/>
              </a:buClr>
              <a:buSzPts val="1600"/>
              <a:buFont typeface="Calibri"/>
              <a:buChar char="•"/>
              <a:defRPr sz="2000" b="0" i="0" u="none" strike="noStrike" cap="none">
                <a:solidFill>
                  <a:schemeClr val="dk1"/>
                </a:solidFill>
                <a:latin typeface="Calibri"/>
                <a:ea typeface="Calibri"/>
                <a:cs typeface="Calibri"/>
                <a:sym typeface="Calibri"/>
              </a:defRPr>
            </a:lvl3pPr>
            <a:lvl4pPr marL="1828800" marR="0" lvl="3" indent="-355600" algn="l" rtl="0">
              <a:lnSpc>
                <a:spcPct val="100000"/>
              </a:lnSpc>
              <a:spcBef>
                <a:spcPts val="400"/>
              </a:spcBef>
              <a:spcAft>
                <a:spcPts val="0"/>
              </a:spcAft>
              <a:buClr>
                <a:srgbClr val="4B2A85"/>
              </a:buClr>
              <a:buSzPts val="2000"/>
              <a:buFont typeface="Calibri"/>
              <a:buChar char="–"/>
              <a:defRPr sz="2000" b="0" i="0" u="none" strike="noStrike" cap="none">
                <a:solidFill>
                  <a:schemeClr val="dk1"/>
                </a:solidFill>
                <a:latin typeface="Calibri"/>
                <a:ea typeface="Calibri"/>
                <a:cs typeface="Calibri"/>
                <a:sym typeface="Calibri"/>
              </a:defRPr>
            </a:lvl4pPr>
            <a:lvl5pPr marL="2286000" marR="0" lvl="4" indent="-355600" algn="l" rtl="0">
              <a:lnSpc>
                <a:spcPct val="100000"/>
              </a:lnSpc>
              <a:spcBef>
                <a:spcPts val="400"/>
              </a:spcBef>
              <a:spcAft>
                <a:spcPts val="0"/>
              </a:spcAft>
              <a:buClr>
                <a:srgbClr val="4B2A85"/>
              </a:buClr>
              <a:buSzPts val="2000"/>
              <a:buFont typeface="Calibri"/>
              <a:buChar char="»"/>
              <a:defRPr sz="2000" b="0" i="0" u="none" strike="noStrike" cap="none">
                <a:solidFill>
                  <a:schemeClr val="dk1"/>
                </a:solidFill>
                <a:latin typeface="Calibri"/>
                <a:ea typeface="Calibri"/>
                <a:cs typeface="Calibri"/>
                <a:sym typeface="Calibri"/>
              </a:defRPr>
            </a:lvl5pPr>
            <a:lvl6pPr marL="2743200" marR="0" lvl="5" indent="-355600" algn="l" rtl="0">
              <a:lnSpc>
                <a:spcPct val="100000"/>
              </a:lnSpc>
              <a:spcBef>
                <a:spcPts val="400"/>
              </a:spcBef>
              <a:spcAft>
                <a:spcPts val="0"/>
              </a:spcAft>
              <a:buClr>
                <a:schemeClr val="dk1"/>
              </a:buClr>
              <a:buSzPts val="2000"/>
              <a:buFont typeface="Calibri"/>
              <a:buChar char="»"/>
              <a:defRPr sz="2000" b="0" i="0" u="none" strike="noStrike" cap="none">
                <a:solidFill>
                  <a:schemeClr val="dk1"/>
                </a:solidFill>
                <a:latin typeface="Calibri"/>
                <a:ea typeface="Calibri"/>
                <a:cs typeface="Calibri"/>
                <a:sym typeface="Calibri"/>
              </a:defRPr>
            </a:lvl6pPr>
            <a:lvl7pPr marL="3200400" marR="0" lvl="6" indent="-355600" algn="l" rtl="0">
              <a:lnSpc>
                <a:spcPct val="100000"/>
              </a:lnSpc>
              <a:spcBef>
                <a:spcPts val="400"/>
              </a:spcBef>
              <a:spcAft>
                <a:spcPts val="0"/>
              </a:spcAft>
              <a:buClr>
                <a:schemeClr val="dk1"/>
              </a:buClr>
              <a:buSzPts val="2000"/>
              <a:buFont typeface="Calibri"/>
              <a:buChar char="»"/>
              <a:defRPr sz="2000" b="0" i="0" u="none" strike="noStrike" cap="none">
                <a:solidFill>
                  <a:schemeClr val="dk1"/>
                </a:solidFill>
                <a:latin typeface="Calibri"/>
                <a:ea typeface="Calibri"/>
                <a:cs typeface="Calibri"/>
                <a:sym typeface="Calibri"/>
              </a:defRPr>
            </a:lvl7pPr>
            <a:lvl8pPr marL="3657600" marR="0" lvl="7" indent="-355600" algn="l" rtl="0">
              <a:lnSpc>
                <a:spcPct val="100000"/>
              </a:lnSpc>
              <a:spcBef>
                <a:spcPts val="400"/>
              </a:spcBef>
              <a:spcAft>
                <a:spcPts val="0"/>
              </a:spcAft>
              <a:buClr>
                <a:schemeClr val="dk1"/>
              </a:buClr>
              <a:buSzPts val="2000"/>
              <a:buFont typeface="Calibri"/>
              <a:buChar char="»"/>
              <a:defRPr sz="2000" b="0" i="0" u="none" strike="noStrike" cap="none">
                <a:solidFill>
                  <a:schemeClr val="dk1"/>
                </a:solidFill>
                <a:latin typeface="Calibri"/>
                <a:ea typeface="Calibri"/>
                <a:cs typeface="Calibri"/>
                <a:sym typeface="Calibri"/>
              </a:defRPr>
            </a:lvl8pPr>
            <a:lvl9pPr marL="4114800" marR="0" lvl="8" indent="-355600" algn="l" rtl="0">
              <a:lnSpc>
                <a:spcPct val="100000"/>
              </a:lnSpc>
              <a:spcBef>
                <a:spcPts val="400"/>
              </a:spcBef>
              <a:spcAft>
                <a:spcPts val="0"/>
              </a:spcAft>
              <a:buClr>
                <a:schemeClr val="dk1"/>
              </a:buClr>
              <a:buSzPts val="2000"/>
              <a:buFont typeface="Calibri"/>
              <a:buChar char="»"/>
              <a:defRPr sz="2000" b="0" i="0" u="none" strike="noStrike" cap="none">
                <a:solidFill>
                  <a:schemeClr val="dk1"/>
                </a:solidFill>
                <a:latin typeface="Calibri"/>
                <a:ea typeface="Calibri"/>
                <a:cs typeface="Calibri"/>
                <a:sym typeface="Calibri"/>
              </a:defRPr>
            </a:lvl9pPr>
          </a:lstStyle>
          <a:p>
            <a:endParaRPr/>
          </a:p>
        </p:txBody>
      </p:sp>
      <p:sp>
        <p:nvSpPr>
          <p:cNvPr id="12" name="Google Shape;12;p22"/>
          <p:cNvSpPr txBox="1">
            <a:spLocks noGrp="1"/>
          </p:cNvSpPr>
          <p:nvPr>
            <p:ph type="sldNum" idx="12"/>
          </p:nvPr>
        </p:nvSpPr>
        <p:spPr>
          <a:xfrm>
            <a:off x="8534400" y="6492875"/>
            <a:ext cx="609600" cy="365125"/>
          </a:xfrm>
          <a:prstGeom prst="rect">
            <a:avLst/>
          </a:prstGeom>
          <a:noFill/>
          <a:ln>
            <a:noFill/>
          </a:ln>
        </p:spPr>
        <p:txBody>
          <a:bodyPr spcFirstLastPara="1" wrap="square" lIns="91425" tIns="45700" rIns="91425" bIns="45700" anchor="ctr" anchorCtr="0">
            <a:noAutofit/>
          </a:bodyPr>
          <a:lstStyle>
            <a:lvl1pPr marL="0" marR="0" lvl="0" indent="0" algn="ctr" rtl="0">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1pPr>
            <a:lvl2pPr marL="0" marR="0" lvl="1" indent="0" algn="ctr" rtl="0">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2pPr>
            <a:lvl3pPr marL="0" marR="0" lvl="2" indent="0" algn="ctr" rtl="0">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3pPr>
            <a:lvl4pPr marL="0" marR="0" lvl="3" indent="0" algn="ctr" rtl="0">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4pPr>
            <a:lvl5pPr marL="0" marR="0" lvl="4" indent="0" algn="ctr" rtl="0">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5pPr>
            <a:lvl6pPr marL="0" marR="0" lvl="5" indent="0" algn="ctr" rtl="0">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6pPr>
            <a:lvl7pPr marL="0" marR="0" lvl="6" indent="0" algn="ctr" rtl="0">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7pPr>
            <a:lvl8pPr marL="0" marR="0" lvl="7" indent="0" algn="ctr" rtl="0">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8pPr>
            <a:lvl9pPr marL="0" marR="0" lvl="8" indent="0" algn="ctr" rtl="0">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9pPr>
          </a:lstStyle>
          <a:p>
            <a:pPr marL="0" lvl="0" indent="0" algn="ctr" rtl="0">
              <a:spcBef>
                <a:spcPts val="0"/>
              </a:spcBef>
              <a:spcAft>
                <a:spcPts val="0"/>
              </a:spcAft>
              <a:buNone/>
            </a:pPr>
            <a:fld id="{00000000-1234-1234-1234-123412341234}" type="slidenum">
              <a:rPr lang="en-US"/>
              <a:t>‹#›</a:t>
            </a:fld>
            <a:endParaRPr/>
          </a:p>
        </p:txBody>
      </p:sp>
      <p:sp>
        <p:nvSpPr>
          <p:cNvPr id="2" name="Google Shape;13;p22">
            <a:extLst>
              <a:ext uri="{FF2B5EF4-FFF2-40B4-BE49-F238E27FC236}">
                <a16:creationId xmlns:a16="http://schemas.microsoft.com/office/drawing/2014/main" id="{A5A1A645-B67A-0A93-49C5-41E8C77083FD}"/>
              </a:ext>
            </a:extLst>
          </p:cNvPr>
          <p:cNvSpPr/>
          <p:nvPr userDrawn="1"/>
        </p:nvSpPr>
        <p:spPr>
          <a:xfrm>
            <a:off x="0" y="0"/>
            <a:ext cx="9144000" cy="228600"/>
          </a:xfrm>
          <a:prstGeom prst="rect">
            <a:avLst/>
          </a:prstGeom>
          <a:solidFill>
            <a:srgbClr val="4B2A85"/>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Times New Roman"/>
              <a:ea typeface="Times New Roman"/>
              <a:cs typeface="Times New Roman"/>
              <a:sym typeface="Times New Roman"/>
            </a:endParaRPr>
          </a:p>
        </p:txBody>
      </p:sp>
      <p:sp>
        <p:nvSpPr>
          <p:cNvPr id="3" name="Google Shape;16;p22">
            <a:extLst>
              <a:ext uri="{FF2B5EF4-FFF2-40B4-BE49-F238E27FC236}">
                <a16:creationId xmlns:a16="http://schemas.microsoft.com/office/drawing/2014/main" id="{F53D5A9B-75A1-DF02-419B-B657B658067C}"/>
              </a:ext>
            </a:extLst>
          </p:cNvPr>
          <p:cNvSpPr txBox="1"/>
          <p:nvPr userDrawn="1"/>
        </p:nvSpPr>
        <p:spPr>
          <a:xfrm>
            <a:off x="26376" y="26300"/>
            <a:ext cx="9144000" cy="169277"/>
          </a:xfrm>
          <a:prstGeom prst="rect">
            <a:avLst/>
          </a:prstGeom>
          <a:noFill/>
          <a:ln>
            <a:noFill/>
          </a:ln>
        </p:spPr>
        <p:txBody>
          <a:bodyPr spcFirstLastPara="1" wrap="square" lIns="91425" tIns="0" rIns="91425" bIns="0" anchor="ctr" anchorCtr="0">
            <a:spAutoFit/>
          </a:bodyPr>
          <a:lstStyle/>
          <a:p>
            <a:pPr marL="0" marR="0" lvl="0" indent="0" algn="ctr" rtl="0">
              <a:lnSpc>
                <a:spcPct val="100000"/>
              </a:lnSpc>
              <a:spcBef>
                <a:spcPts val="0"/>
              </a:spcBef>
              <a:spcAft>
                <a:spcPts val="0"/>
              </a:spcAft>
              <a:buClr>
                <a:srgbClr val="000000"/>
              </a:buClr>
              <a:buSzPts val="1100"/>
              <a:buFont typeface="Arial"/>
              <a:buNone/>
            </a:pPr>
            <a:r>
              <a:rPr lang="en-US" sz="1100" b="0" i="0" u="none" strike="noStrike" cap="none" dirty="0">
                <a:solidFill>
                  <a:schemeClr val="lt1"/>
                </a:solidFill>
                <a:latin typeface="Arial"/>
                <a:ea typeface="Arial"/>
                <a:cs typeface="Arial"/>
                <a:sym typeface="Arial"/>
              </a:rPr>
              <a:t>Lecture 7: Bloom’s Taxonomy &amp; Machine Language</a:t>
            </a:r>
            <a:endParaRPr sz="1400" b="0" i="0" u="none" strike="noStrike" cap="none" dirty="0">
              <a:solidFill>
                <a:srgbClr val="000000"/>
              </a:solidFill>
              <a:latin typeface="Arial"/>
              <a:ea typeface="Arial"/>
              <a:cs typeface="Arial"/>
              <a:sym typeface="Arial"/>
            </a:endParaRPr>
          </a:p>
        </p:txBody>
      </p:sp>
      <p:pic>
        <p:nvPicPr>
          <p:cNvPr id="4" name="Google Shape;14;p22">
            <a:extLst>
              <a:ext uri="{FF2B5EF4-FFF2-40B4-BE49-F238E27FC236}">
                <a16:creationId xmlns:a16="http://schemas.microsoft.com/office/drawing/2014/main" id="{4F89D25A-C98D-E5B9-3A04-7FBAC3BD355D}"/>
              </a:ext>
            </a:extLst>
          </p:cNvPr>
          <p:cNvPicPr preferRelativeResize="0"/>
          <p:nvPr userDrawn="1"/>
        </p:nvPicPr>
        <p:blipFill rotWithShape="1">
          <a:blip r:embed="rId4">
            <a:alphaModFix/>
          </a:blip>
          <a:srcRect/>
          <a:stretch/>
        </p:blipFill>
        <p:spPr>
          <a:xfrm>
            <a:off x="26376" y="25115"/>
            <a:ext cx="2150721" cy="169037"/>
          </a:xfrm>
          <a:prstGeom prst="rect">
            <a:avLst/>
          </a:prstGeom>
          <a:noFill/>
          <a:ln>
            <a:noFill/>
          </a:ln>
        </p:spPr>
      </p:pic>
      <p:sp>
        <p:nvSpPr>
          <p:cNvPr id="5" name="Google Shape;15;p22">
            <a:extLst>
              <a:ext uri="{FF2B5EF4-FFF2-40B4-BE49-F238E27FC236}">
                <a16:creationId xmlns:a16="http://schemas.microsoft.com/office/drawing/2014/main" id="{11569108-1EDA-2C5D-26D3-95B13DF15AC3}"/>
              </a:ext>
            </a:extLst>
          </p:cNvPr>
          <p:cNvSpPr txBox="1"/>
          <p:nvPr userDrawn="1"/>
        </p:nvSpPr>
        <p:spPr>
          <a:xfrm>
            <a:off x="7394931" y="27106"/>
            <a:ext cx="1781700" cy="169200"/>
          </a:xfrm>
          <a:prstGeom prst="rect">
            <a:avLst/>
          </a:prstGeom>
          <a:noFill/>
          <a:ln>
            <a:noFill/>
          </a:ln>
        </p:spPr>
        <p:txBody>
          <a:bodyPr spcFirstLastPara="1" wrap="square" lIns="91425" tIns="0" rIns="91425" bIns="0" anchor="ctr" anchorCtr="0">
            <a:spAutoFit/>
          </a:bodyPr>
          <a:lstStyle/>
          <a:p>
            <a:pPr marL="0" marR="0" lvl="0" indent="0" algn="r" rtl="0">
              <a:lnSpc>
                <a:spcPct val="100000"/>
              </a:lnSpc>
              <a:spcBef>
                <a:spcPts val="0"/>
              </a:spcBef>
              <a:spcAft>
                <a:spcPts val="0"/>
              </a:spcAft>
              <a:buClr>
                <a:srgbClr val="000000"/>
              </a:buClr>
              <a:buSzPts val="1100"/>
              <a:buFont typeface="Arial"/>
              <a:buNone/>
            </a:pPr>
            <a:r>
              <a:rPr lang="en-US" sz="1100" b="0" i="0" u="none" strike="noStrike" cap="none" dirty="0">
                <a:solidFill>
                  <a:schemeClr val="lt1"/>
                </a:solidFill>
                <a:latin typeface="Arial"/>
                <a:ea typeface="Arial"/>
                <a:cs typeface="Arial"/>
                <a:sym typeface="Arial"/>
              </a:rPr>
              <a:t>CSE 390B, Spring 2023</a:t>
            </a:r>
            <a:endParaRPr sz="1100" b="0" i="0" u="none" strike="noStrike" cap="none" dirty="0">
              <a:solidFill>
                <a:schemeClr val="lt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4"/>
        <p:cNvGrpSpPr/>
        <p:nvPr/>
      </p:nvGrpSpPr>
      <p:grpSpPr>
        <a:xfrm>
          <a:off x="0" y="0"/>
          <a:ext cx="0" cy="0"/>
          <a:chOff x="0" y="0"/>
          <a:chExt cx="0" cy="0"/>
        </a:xfrm>
      </p:grpSpPr>
      <p:sp>
        <p:nvSpPr>
          <p:cNvPr id="45" name="Google Shape;45;p1"/>
          <p:cNvSpPr txBox="1">
            <a:spLocks noGrp="1"/>
          </p:cNvSpPr>
          <p:nvPr>
            <p:ph type="ctrTitle"/>
          </p:nvPr>
        </p:nvSpPr>
        <p:spPr>
          <a:xfrm>
            <a:off x="685800" y="2431662"/>
            <a:ext cx="7772400" cy="1789112"/>
          </a:xfrm>
          <a:prstGeom prst="rect">
            <a:avLst/>
          </a:prstGeom>
          <a:noFill/>
          <a:ln>
            <a:noFill/>
          </a:ln>
        </p:spPr>
        <p:txBody>
          <a:bodyPr spcFirstLastPara="1" wrap="square" lIns="91425" tIns="45700" rIns="91425" bIns="45700" anchor="t" anchorCtr="0">
            <a:noAutofit/>
          </a:bodyPr>
          <a:lstStyle/>
          <a:p>
            <a:pPr marL="0" lvl="0" indent="0" algn="l" rtl="0">
              <a:lnSpc>
                <a:spcPct val="80000"/>
              </a:lnSpc>
              <a:spcBef>
                <a:spcPts val="0"/>
              </a:spcBef>
              <a:spcAft>
                <a:spcPts val="0"/>
              </a:spcAft>
              <a:buSzPts val="1400"/>
              <a:buNone/>
            </a:pPr>
            <a:r>
              <a:rPr lang="en-US" b="0" dirty="0"/>
              <a:t>Bloom’s Taxonomy &amp; Machine Language</a:t>
            </a:r>
            <a:br>
              <a:rPr lang="en-US" b="0" dirty="0"/>
            </a:br>
            <a:endParaRPr lang="en-US" b="0" dirty="0"/>
          </a:p>
        </p:txBody>
      </p:sp>
      <p:sp>
        <p:nvSpPr>
          <p:cNvPr id="46" name="Google Shape;46;p1"/>
          <p:cNvSpPr txBox="1">
            <a:spLocks noGrp="1"/>
          </p:cNvSpPr>
          <p:nvPr>
            <p:ph type="subTitle" idx="1"/>
          </p:nvPr>
        </p:nvSpPr>
        <p:spPr>
          <a:xfrm>
            <a:off x="685800" y="5214348"/>
            <a:ext cx="7772400" cy="1322478"/>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40"/>
              <a:buNone/>
            </a:pPr>
            <a:r>
              <a:rPr lang="en-US" sz="2400" dirty="0"/>
              <a:t>Bloom’s Taxonomy, Machine Languages, Control Flow of Computer Instructions, The Hack Assembly Language</a:t>
            </a: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sp>
        <p:nvSpPr>
          <p:cNvPr id="149" name="Google Shape;149;p13"/>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Revisiting The Von Neumann Architecture</a:t>
            </a:r>
            <a:endParaRPr/>
          </a:p>
        </p:txBody>
      </p:sp>
      <p:sp>
        <p:nvSpPr>
          <p:cNvPr id="150" name="Google Shape;150;p13"/>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10</a:t>
            </a:fld>
            <a:endParaRPr/>
          </a:p>
        </p:txBody>
      </p:sp>
      <p:sp>
        <p:nvSpPr>
          <p:cNvPr id="151" name="Google Shape;151;p13"/>
          <p:cNvSpPr/>
          <p:nvPr/>
        </p:nvSpPr>
        <p:spPr>
          <a:xfrm>
            <a:off x="2298745" y="1405475"/>
            <a:ext cx="4530000" cy="43164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1000"/>
              </a:spcBef>
              <a:spcAft>
                <a:spcPts val="0"/>
              </a:spcAft>
              <a:buClr>
                <a:srgbClr val="000000"/>
              </a:buClr>
              <a:buSzPts val="2000"/>
              <a:buFont typeface="Arial"/>
              <a:buNone/>
            </a:pPr>
            <a:r>
              <a:rPr lang="en-US" sz="2000" b="1" i="0" u="none" strike="noStrike" cap="none">
                <a:solidFill>
                  <a:srgbClr val="000000"/>
                </a:solidFill>
                <a:latin typeface="Calibri"/>
                <a:ea typeface="Calibri"/>
                <a:cs typeface="Calibri"/>
                <a:sym typeface="Calibri"/>
              </a:rPr>
              <a:t>COMPUTER</a:t>
            </a:r>
            <a:endParaRPr sz="2000" b="1" i="0" u="none" strike="noStrike" cap="none">
              <a:solidFill>
                <a:srgbClr val="000000"/>
              </a:solidFill>
              <a:latin typeface="Calibri"/>
              <a:ea typeface="Calibri"/>
              <a:cs typeface="Calibri"/>
              <a:sym typeface="Calibri"/>
            </a:endParaRPr>
          </a:p>
        </p:txBody>
      </p:sp>
      <p:sp>
        <p:nvSpPr>
          <p:cNvPr id="152" name="Google Shape;152;p13"/>
          <p:cNvSpPr/>
          <p:nvPr/>
        </p:nvSpPr>
        <p:spPr>
          <a:xfrm>
            <a:off x="2472875" y="2078725"/>
            <a:ext cx="1649400" cy="34872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1000"/>
              </a:spcBef>
              <a:spcAft>
                <a:spcPts val="0"/>
              </a:spcAft>
              <a:buClr>
                <a:srgbClr val="000000"/>
              </a:buClr>
              <a:buSzPts val="2000"/>
              <a:buFont typeface="Arial"/>
              <a:buNone/>
            </a:pPr>
            <a:r>
              <a:rPr lang="en-US" sz="2000" b="1" i="0" u="none" strike="noStrike" cap="none">
                <a:solidFill>
                  <a:srgbClr val="000000"/>
                </a:solidFill>
                <a:latin typeface="Calibri"/>
                <a:ea typeface="Calibri"/>
                <a:cs typeface="Calibri"/>
                <a:sym typeface="Calibri"/>
              </a:rPr>
              <a:t>MEMORY</a:t>
            </a:r>
            <a:endParaRPr sz="2000" b="1" i="0" u="none" strike="noStrike" cap="none">
              <a:solidFill>
                <a:srgbClr val="000000"/>
              </a:solidFill>
              <a:latin typeface="Calibri"/>
              <a:ea typeface="Calibri"/>
              <a:cs typeface="Calibri"/>
              <a:sym typeface="Calibri"/>
            </a:endParaRPr>
          </a:p>
        </p:txBody>
      </p:sp>
      <p:sp>
        <p:nvSpPr>
          <p:cNvPr id="153" name="Google Shape;153;p13"/>
          <p:cNvSpPr txBox="1">
            <a:spLocks noGrp="1"/>
          </p:cNvSpPr>
          <p:nvPr>
            <p:ph type="body" idx="1"/>
          </p:nvPr>
        </p:nvSpPr>
        <p:spPr>
          <a:xfrm>
            <a:off x="396875" y="1362075"/>
            <a:ext cx="8366100" cy="5604782"/>
          </a:xfrm>
          <a:prstGeom prst="rect">
            <a:avLst/>
          </a:prstGeom>
          <a:noFill/>
          <a:ln>
            <a:noFill/>
          </a:ln>
        </p:spPr>
        <p:txBody>
          <a:bodyPr spcFirstLastPara="1" wrap="square" lIns="91425" tIns="45700" rIns="91425" bIns="45700" anchor="b" anchorCtr="0">
            <a:noAutofit/>
          </a:bodyPr>
          <a:lstStyle/>
          <a:p>
            <a:pPr marL="0" lvl="0" indent="0" algn="ctr" rtl="0">
              <a:lnSpc>
                <a:spcPct val="100000"/>
              </a:lnSpc>
              <a:spcBef>
                <a:spcPts val="520"/>
              </a:spcBef>
              <a:spcAft>
                <a:spcPts val="0"/>
              </a:spcAft>
              <a:buSzPts val="1560"/>
              <a:buNone/>
            </a:pPr>
            <a:r>
              <a:rPr lang="en-US" sz="2000"/>
              <a:t>(This picture will get more detailed as we go!)</a:t>
            </a:r>
            <a:endParaRPr sz="2000"/>
          </a:p>
          <a:p>
            <a:pPr marL="0" lvl="0" indent="0" algn="l" rtl="0">
              <a:lnSpc>
                <a:spcPct val="100000"/>
              </a:lnSpc>
              <a:spcBef>
                <a:spcPts val="520"/>
              </a:spcBef>
              <a:spcAft>
                <a:spcPts val="0"/>
              </a:spcAft>
              <a:buSzPts val="1560"/>
              <a:buNone/>
            </a:pPr>
            <a:endParaRPr/>
          </a:p>
        </p:txBody>
      </p:sp>
      <p:sp>
        <p:nvSpPr>
          <p:cNvPr id="154" name="Google Shape;154;p13"/>
          <p:cNvSpPr/>
          <p:nvPr/>
        </p:nvSpPr>
        <p:spPr>
          <a:xfrm>
            <a:off x="357025" y="3322803"/>
            <a:ext cx="1044300" cy="6471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INPUT</a:t>
            </a:r>
            <a:endParaRPr sz="1400" b="1" i="0" u="none" strike="noStrike" cap="none">
              <a:solidFill>
                <a:srgbClr val="000000"/>
              </a:solidFill>
              <a:latin typeface="Calibri"/>
              <a:ea typeface="Calibri"/>
              <a:cs typeface="Calibri"/>
              <a:sym typeface="Calibri"/>
            </a:endParaRPr>
          </a:p>
        </p:txBody>
      </p:sp>
      <p:sp>
        <p:nvSpPr>
          <p:cNvPr id="155" name="Google Shape;155;p13"/>
          <p:cNvSpPr/>
          <p:nvPr/>
        </p:nvSpPr>
        <p:spPr>
          <a:xfrm>
            <a:off x="4555800" y="2078725"/>
            <a:ext cx="2091300" cy="34872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1000"/>
              </a:spcBef>
              <a:spcAft>
                <a:spcPts val="0"/>
              </a:spcAft>
              <a:buClr>
                <a:srgbClr val="000000"/>
              </a:buClr>
              <a:buSzPts val="2000"/>
              <a:buFont typeface="Arial"/>
              <a:buNone/>
            </a:pPr>
            <a:r>
              <a:rPr lang="en-US" sz="2000" b="1" i="0" u="none" strike="noStrike" cap="none">
                <a:solidFill>
                  <a:srgbClr val="000000"/>
                </a:solidFill>
                <a:latin typeface="Calibri"/>
                <a:ea typeface="Calibri"/>
                <a:cs typeface="Calibri"/>
                <a:sym typeface="Calibri"/>
              </a:rPr>
              <a:t>CPU</a:t>
            </a:r>
            <a:endParaRPr sz="2000" b="1" i="0" u="none" strike="noStrike" cap="none">
              <a:solidFill>
                <a:srgbClr val="000000"/>
              </a:solidFill>
              <a:latin typeface="Calibri"/>
              <a:ea typeface="Calibri"/>
              <a:cs typeface="Calibri"/>
              <a:sym typeface="Calibri"/>
            </a:endParaRPr>
          </a:p>
        </p:txBody>
      </p:sp>
      <p:sp>
        <p:nvSpPr>
          <p:cNvPr id="156" name="Google Shape;156;p13"/>
          <p:cNvSpPr/>
          <p:nvPr/>
        </p:nvSpPr>
        <p:spPr>
          <a:xfrm>
            <a:off x="4732750" y="4685879"/>
            <a:ext cx="1788600" cy="3651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REGISTERS</a:t>
            </a:r>
            <a:endParaRPr sz="1400" b="1" i="0" u="none" strike="noStrike" cap="none">
              <a:solidFill>
                <a:srgbClr val="000000"/>
              </a:solidFill>
              <a:latin typeface="Calibri"/>
              <a:ea typeface="Calibri"/>
              <a:cs typeface="Calibri"/>
              <a:sym typeface="Calibri"/>
            </a:endParaRPr>
          </a:p>
        </p:txBody>
      </p:sp>
      <p:sp>
        <p:nvSpPr>
          <p:cNvPr id="157" name="Google Shape;157;p13"/>
          <p:cNvSpPr/>
          <p:nvPr/>
        </p:nvSpPr>
        <p:spPr>
          <a:xfrm>
            <a:off x="4732750" y="5104054"/>
            <a:ext cx="1788600" cy="3651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CONTROL</a:t>
            </a:r>
            <a:endParaRPr sz="1400" b="1" i="0" u="none" strike="noStrike" cap="none">
              <a:solidFill>
                <a:srgbClr val="000000"/>
              </a:solidFill>
              <a:latin typeface="Calibri"/>
              <a:ea typeface="Calibri"/>
              <a:cs typeface="Calibri"/>
              <a:sym typeface="Calibri"/>
            </a:endParaRPr>
          </a:p>
        </p:txBody>
      </p:sp>
      <p:sp>
        <p:nvSpPr>
          <p:cNvPr id="158" name="Google Shape;158;p13"/>
          <p:cNvSpPr/>
          <p:nvPr/>
        </p:nvSpPr>
        <p:spPr>
          <a:xfrm>
            <a:off x="7726175" y="3322803"/>
            <a:ext cx="1044300" cy="6471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OUTPUT</a:t>
            </a:r>
            <a:endParaRPr sz="1400" b="1" i="0" u="none" strike="noStrike" cap="none">
              <a:solidFill>
                <a:srgbClr val="000000"/>
              </a:solidFill>
              <a:latin typeface="Calibri"/>
              <a:ea typeface="Calibri"/>
              <a:cs typeface="Calibri"/>
              <a:sym typeface="Calibri"/>
            </a:endParaRPr>
          </a:p>
        </p:txBody>
      </p:sp>
      <p:sp>
        <p:nvSpPr>
          <p:cNvPr id="159" name="Google Shape;159;p13"/>
          <p:cNvSpPr/>
          <p:nvPr/>
        </p:nvSpPr>
        <p:spPr>
          <a:xfrm>
            <a:off x="1421550" y="3406975"/>
            <a:ext cx="1014300" cy="478800"/>
          </a:xfrm>
          <a:prstGeom prst="rightArrow">
            <a:avLst>
              <a:gd name="adj1" fmla="val 50000"/>
              <a:gd name="adj2" fmla="val 50000"/>
            </a:avLst>
          </a:prstGeom>
          <a:solidFill>
            <a:srgbClr val="714EA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60" name="Google Shape;160;p13"/>
          <p:cNvSpPr/>
          <p:nvPr/>
        </p:nvSpPr>
        <p:spPr>
          <a:xfrm>
            <a:off x="6828750" y="3406975"/>
            <a:ext cx="1014300" cy="478800"/>
          </a:xfrm>
          <a:prstGeom prst="rightArrow">
            <a:avLst>
              <a:gd name="adj1" fmla="val 50000"/>
              <a:gd name="adj2" fmla="val 50000"/>
            </a:avLst>
          </a:prstGeom>
          <a:solidFill>
            <a:srgbClr val="714EA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61" name="Google Shape;161;p13"/>
          <p:cNvSpPr/>
          <p:nvPr/>
        </p:nvSpPr>
        <p:spPr>
          <a:xfrm rot="10800000">
            <a:off x="3982800" y="3664275"/>
            <a:ext cx="573000" cy="478800"/>
          </a:xfrm>
          <a:prstGeom prst="rightArrow">
            <a:avLst>
              <a:gd name="adj1" fmla="val 50000"/>
              <a:gd name="adj2" fmla="val 50000"/>
            </a:avLst>
          </a:prstGeom>
          <a:solidFill>
            <a:srgbClr val="714EA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62" name="Google Shape;162;p13"/>
          <p:cNvSpPr/>
          <p:nvPr/>
        </p:nvSpPr>
        <p:spPr>
          <a:xfrm>
            <a:off x="4122275" y="3189600"/>
            <a:ext cx="573000" cy="478800"/>
          </a:xfrm>
          <a:prstGeom prst="rightArrow">
            <a:avLst>
              <a:gd name="adj1" fmla="val 50000"/>
              <a:gd name="adj2" fmla="val 50000"/>
            </a:avLst>
          </a:prstGeom>
          <a:solidFill>
            <a:srgbClr val="714EA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163" name="Google Shape;163;p13"/>
          <p:cNvPicPr preferRelativeResize="0"/>
          <p:nvPr/>
        </p:nvPicPr>
        <p:blipFill rotWithShape="1">
          <a:blip r:embed="rId3">
            <a:alphaModFix/>
          </a:blip>
          <a:srcRect/>
          <a:stretch/>
        </p:blipFill>
        <p:spPr>
          <a:xfrm>
            <a:off x="4777033" y="2736190"/>
            <a:ext cx="1648825" cy="1820347"/>
          </a:xfrm>
          <a:prstGeom prst="rect">
            <a:avLst/>
          </a:prstGeom>
          <a:noFill/>
          <a:ln>
            <a:noFill/>
          </a:ln>
        </p:spPr>
      </p:pic>
      <p:sp>
        <p:nvSpPr>
          <p:cNvPr id="164" name="Google Shape;164;p13"/>
          <p:cNvSpPr/>
          <p:nvPr/>
        </p:nvSpPr>
        <p:spPr>
          <a:xfrm>
            <a:off x="2576150" y="2736199"/>
            <a:ext cx="1405800" cy="1233600"/>
          </a:xfrm>
          <a:prstGeom prst="rect">
            <a:avLst/>
          </a:prstGeom>
          <a:solidFill>
            <a:srgbClr val="CFE2F3"/>
          </a:solidFill>
          <a:ln w="38100"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1" i="0" u="none" strike="noStrike" cap="none">
              <a:solidFill>
                <a:srgbClr val="00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PROGRAM</a:t>
            </a:r>
            <a:endParaRPr sz="1400" b="1" i="0" u="none" strike="noStrike" cap="none">
              <a:solidFill>
                <a:srgbClr val="000000"/>
              </a:solidFill>
              <a:latin typeface="Calibri"/>
              <a:ea typeface="Calibri"/>
              <a:cs typeface="Calibri"/>
              <a:sym typeface="Calibri"/>
            </a:endParaRPr>
          </a:p>
        </p:txBody>
      </p:sp>
      <p:sp>
        <p:nvSpPr>
          <p:cNvPr id="165" name="Google Shape;165;p13"/>
          <p:cNvSpPr/>
          <p:nvPr/>
        </p:nvSpPr>
        <p:spPr>
          <a:xfrm>
            <a:off x="2594675" y="4094499"/>
            <a:ext cx="1405800" cy="1326000"/>
          </a:xfrm>
          <a:prstGeom prst="rect">
            <a:avLst/>
          </a:prstGeom>
          <a:solidFill>
            <a:srgbClr val="D9EAD3"/>
          </a:solidFill>
          <a:ln w="38100"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1" i="0" u="none" strike="noStrike" cap="none">
              <a:solidFill>
                <a:srgbClr val="00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DATA</a:t>
            </a:r>
            <a:endParaRPr sz="1400" b="1" i="0" u="none" strike="noStrike" cap="none">
              <a:solidFill>
                <a:srgbClr val="000000"/>
              </a:solidFill>
              <a:latin typeface="Calibri"/>
              <a:ea typeface="Calibri"/>
              <a:cs typeface="Calibri"/>
              <a:sym typeface="Calibri"/>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6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14"/>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Machine Code</a:t>
            </a:r>
            <a:endParaRPr/>
          </a:p>
        </p:txBody>
      </p:sp>
      <p:sp>
        <p:nvSpPr>
          <p:cNvPr id="171" name="Google Shape;171;p14"/>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Instructions are stored in memory, so they must be able to be encoded in binary</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347472" algn="l" rtl="0">
              <a:lnSpc>
                <a:spcPct val="110000"/>
              </a:lnSpc>
              <a:spcBef>
                <a:spcPts val="440"/>
              </a:spcBef>
              <a:spcAft>
                <a:spcPts val="0"/>
              </a:spcAft>
              <a:buSzPts val="2080"/>
              <a:buFont typeface="Noto Sans Symbols"/>
              <a:buChar char="❖"/>
            </a:pPr>
            <a:r>
              <a:rPr lang="en-US" dirty="0"/>
              <a:t>When we refer to </a:t>
            </a:r>
            <a:r>
              <a:rPr lang="en-US" b="1" dirty="0"/>
              <a:t>machine code</a:t>
            </a:r>
            <a:r>
              <a:rPr lang="en-US" dirty="0"/>
              <a:t>, we are typically talking about this binary representation of code</a:t>
            </a:r>
            <a:endParaRPr dirty="0"/>
          </a:p>
          <a:p>
            <a:pPr marL="0" lvl="0" indent="0" algn="l" rtl="0">
              <a:lnSpc>
                <a:spcPct val="110000"/>
              </a:lnSpc>
              <a:spcBef>
                <a:spcPts val="440"/>
              </a:spcBef>
              <a:spcAft>
                <a:spcPts val="0"/>
              </a:spcAft>
              <a:buSzPts val="2080"/>
              <a:buNone/>
            </a:pPr>
            <a:endParaRPr dirty="0"/>
          </a:p>
          <a:p>
            <a:pPr marL="347472" lvl="0" indent="-347472" algn="l" rtl="0">
              <a:lnSpc>
                <a:spcPct val="110000"/>
              </a:lnSpc>
              <a:spcBef>
                <a:spcPts val="440"/>
              </a:spcBef>
              <a:spcAft>
                <a:spcPts val="0"/>
              </a:spcAft>
              <a:buSzPts val="2080"/>
              <a:buFont typeface="Noto Sans Symbols"/>
              <a:buChar char="❖"/>
            </a:pPr>
            <a:r>
              <a:rPr lang="en-US" dirty="0"/>
              <a:t>Each instruction is a sequence of 0s and 1s</a:t>
            </a:r>
            <a:endParaRPr dirty="0"/>
          </a:p>
          <a:p>
            <a:pPr marL="640080" lvl="1" indent="-283464" algn="l" rtl="0">
              <a:lnSpc>
                <a:spcPct val="110000"/>
              </a:lnSpc>
              <a:spcBef>
                <a:spcPts val="24"/>
              </a:spcBef>
              <a:spcAft>
                <a:spcPts val="0"/>
              </a:spcAft>
              <a:buSzPts val="2420"/>
              <a:buChar char="▪"/>
            </a:pPr>
            <a:r>
              <a:rPr lang="en-US" dirty="0"/>
              <a:t>Our computer / hardware specification is what gives meaning to each part of this sequence</a:t>
            </a:r>
            <a:endParaRPr dirty="0"/>
          </a:p>
          <a:p>
            <a:pPr marL="640080" lvl="1" indent="-283464" algn="l" rtl="0">
              <a:lnSpc>
                <a:spcPct val="110000"/>
              </a:lnSpc>
              <a:spcBef>
                <a:spcPts val="24"/>
              </a:spcBef>
              <a:spcAft>
                <a:spcPts val="0"/>
              </a:spcAft>
              <a:buSzPts val="2420"/>
              <a:buChar char="▪"/>
            </a:pPr>
            <a:r>
              <a:rPr lang="en-US" dirty="0"/>
              <a:t>“Is this an add or subtract instruction? What are the inputs?”</a:t>
            </a:r>
            <a:endParaRPr dirty="0"/>
          </a:p>
        </p:txBody>
      </p:sp>
      <p:sp>
        <p:nvSpPr>
          <p:cNvPr id="172" name="Google Shape;172;p14"/>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11</a:t>
            </a:fl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1">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1">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71">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71">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76"/>
        <p:cNvGrpSpPr/>
        <p:nvPr/>
      </p:nvGrpSpPr>
      <p:grpSpPr>
        <a:xfrm>
          <a:off x="0" y="0"/>
          <a:ext cx="0" cy="0"/>
          <a:chOff x="0" y="0"/>
          <a:chExt cx="0" cy="0"/>
        </a:xfrm>
      </p:grpSpPr>
      <p:sp>
        <p:nvSpPr>
          <p:cNvPr id="177" name="Google Shape;177;p15"/>
          <p:cNvSpPr txBox="1">
            <a:spLocks noGrp="1"/>
          </p:cNvSpPr>
          <p:nvPr>
            <p:ph type="body" idx="1"/>
          </p:nvPr>
        </p:nvSpPr>
        <p:spPr>
          <a:xfrm>
            <a:off x="396875" y="1362075"/>
            <a:ext cx="8366100" cy="5604782"/>
          </a:xfrm>
          <a:prstGeom prst="rect">
            <a:avLst/>
          </a:prstGeom>
          <a:noFill/>
          <a:ln>
            <a:noFill/>
          </a:ln>
        </p:spPr>
        <p:txBody>
          <a:bodyPr spcFirstLastPara="1" wrap="square" lIns="91425" tIns="45700" rIns="91425" bIns="45700" anchor="b" anchorCtr="0">
            <a:noAutofit/>
          </a:bodyPr>
          <a:lstStyle/>
          <a:p>
            <a:pPr marL="0" lvl="0" indent="0" algn="ctr" rtl="0">
              <a:lnSpc>
                <a:spcPct val="100000"/>
              </a:lnSpc>
              <a:spcBef>
                <a:spcPts val="520"/>
              </a:spcBef>
              <a:spcAft>
                <a:spcPts val="0"/>
              </a:spcAft>
              <a:buSzPts val="1560"/>
              <a:buNone/>
            </a:pPr>
            <a:r>
              <a:rPr lang="en-US" sz="2000"/>
              <a:t>(This picture will get more detailed as we go!)</a:t>
            </a:r>
            <a:endParaRPr sz="2000"/>
          </a:p>
          <a:p>
            <a:pPr marL="0" lvl="0" indent="0" algn="l" rtl="0">
              <a:lnSpc>
                <a:spcPct val="100000"/>
              </a:lnSpc>
              <a:spcBef>
                <a:spcPts val="520"/>
              </a:spcBef>
              <a:spcAft>
                <a:spcPts val="0"/>
              </a:spcAft>
              <a:buSzPts val="1560"/>
              <a:buNone/>
            </a:pPr>
            <a:endParaRPr/>
          </a:p>
        </p:txBody>
      </p:sp>
      <p:sp>
        <p:nvSpPr>
          <p:cNvPr id="178" name="Google Shape;178;p15"/>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Storing the Program</a:t>
            </a:r>
            <a:endParaRPr/>
          </a:p>
        </p:txBody>
      </p:sp>
      <p:sp>
        <p:nvSpPr>
          <p:cNvPr id="179" name="Google Shape;179;p15"/>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12</a:t>
            </a:fld>
            <a:endParaRPr/>
          </a:p>
        </p:txBody>
      </p:sp>
      <p:sp>
        <p:nvSpPr>
          <p:cNvPr id="180" name="Google Shape;180;p15"/>
          <p:cNvSpPr/>
          <p:nvPr/>
        </p:nvSpPr>
        <p:spPr>
          <a:xfrm>
            <a:off x="1822651" y="1415200"/>
            <a:ext cx="5482200" cy="43164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1000"/>
              </a:spcBef>
              <a:spcAft>
                <a:spcPts val="0"/>
              </a:spcAft>
              <a:buClr>
                <a:srgbClr val="000000"/>
              </a:buClr>
              <a:buSzPts val="2000"/>
              <a:buFont typeface="Arial"/>
              <a:buNone/>
            </a:pPr>
            <a:r>
              <a:rPr lang="en-US" sz="2000" b="1" i="0" u="none" strike="noStrike" cap="none">
                <a:solidFill>
                  <a:srgbClr val="000000"/>
                </a:solidFill>
                <a:latin typeface="Calibri"/>
                <a:ea typeface="Calibri"/>
                <a:cs typeface="Calibri"/>
                <a:sym typeface="Calibri"/>
              </a:rPr>
              <a:t>COMPUTER</a:t>
            </a:r>
            <a:endParaRPr sz="2000" b="1" i="0" u="none" strike="noStrike" cap="none">
              <a:solidFill>
                <a:srgbClr val="000000"/>
              </a:solidFill>
              <a:latin typeface="Calibri"/>
              <a:ea typeface="Calibri"/>
              <a:cs typeface="Calibri"/>
              <a:sym typeface="Calibri"/>
            </a:endParaRPr>
          </a:p>
        </p:txBody>
      </p:sp>
      <p:sp>
        <p:nvSpPr>
          <p:cNvPr id="181" name="Google Shape;181;p15"/>
          <p:cNvSpPr/>
          <p:nvPr/>
        </p:nvSpPr>
        <p:spPr>
          <a:xfrm>
            <a:off x="2030975" y="2078725"/>
            <a:ext cx="2557500" cy="34872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1000"/>
              </a:spcBef>
              <a:spcAft>
                <a:spcPts val="0"/>
              </a:spcAft>
              <a:buClr>
                <a:srgbClr val="000000"/>
              </a:buClr>
              <a:buSzPts val="2000"/>
              <a:buFont typeface="Arial"/>
              <a:buNone/>
            </a:pPr>
            <a:r>
              <a:rPr lang="en-US" sz="2000" b="1" i="0" u="none" strike="noStrike" cap="none">
                <a:solidFill>
                  <a:srgbClr val="000000"/>
                </a:solidFill>
                <a:latin typeface="Calibri"/>
                <a:ea typeface="Calibri"/>
                <a:cs typeface="Calibri"/>
                <a:sym typeface="Calibri"/>
              </a:rPr>
              <a:t>MEMORY</a:t>
            </a:r>
            <a:endParaRPr sz="2000" b="1" i="0" u="none" strike="noStrike" cap="none">
              <a:solidFill>
                <a:srgbClr val="000000"/>
              </a:solidFill>
              <a:latin typeface="Calibri"/>
              <a:ea typeface="Calibri"/>
              <a:cs typeface="Calibri"/>
              <a:sym typeface="Calibri"/>
            </a:endParaRPr>
          </a:p>
        </p:txBody>
      </p:sp>
      <p:sp>
        <p:nvSpPr>
          <p:cNvPr id="182" name="Google Shape;182;p15"/>
          <p:cNvSpPr/>
          <p:nvPr/>
        </p:nvSpPr>
        <p:spPr>
          <a:xfrm>
            <a:off x="357025" y="3322803"/>
            <a:ext cx="1044300" cy="6471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INPUT</a:t>
            </a:r>
            <a:endParaRPr sz="1400" b="1" i="0" u="none" strike="noStrike" cap="none">
              <a:solidFill>
                <a:srgbClr val="000000"/>
              </a:solidFill>
              <a:latin typeface="Calibri"/>
              <a:ea typeface="Calibri"/>
              <a:cs typeface="Calibri"/>
              <a:sym typeface="Calibri"/>
            </a:endParaRPr>
          </a:p>
        </p:txBody>
      </p:sp>
      <p:sp>
        <p:nvSpPr>
          <p:cNvPr id="183" name="Google Shape;183;p15"/>
          <p:cNvSpPr/>
          <p:nvPr/>
        </p:nvSpPr>
        <p:spPr>
          <a:xfrm>
            <a:off x="5022075" y="2078725"/>
            <a:ext cx="2091300" cy="34872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1000"/>
              </a:spcBef>
              <a:spcAft>
                <a:spcPts val="0"/>
              </a:spcAft>
              <a:buClr>
                <a:srgbClr val="000000"/>
              </a:buClr>
              <a:buSzPts val="2000"/>
              <a:buFont typeface="Arial"/>
              <a:buNone/>
            </a:pPr>
            <a:r>
              <a:rPr lang="en-US" sz="2000" b="1" i="0" u="none" strike="noStrike" cap="none">
                <a:solidFill>
                  <a:srgbClr val="000000"/>
                </a:solidFill>
                <a:latin typeface="Calibri"/>
                <a:ea typeface="Calibri"/>
                <a:cs typeface="Calibri"/>
                <a:sym typeface="Calibri"/>
              </a:rPr>
              <a:t>CPU</a:t>
            </a:r>
            <a:endParaRPr sz="2000" b="1" i="0" u="none" strike="noStrike" cap="none">
              <a:solidFill>
                <a:srgbClr val="000000"/>
              </a:solidFill>
              <a:latin typeface="Calibri"/>
              <a:ea typeface="Calibri"/>
              <a:cs typeface="Calibri"/>
              <a:sym typeface="Calibri"/>
            </a:endParaRPr>
          </a:p>
        </p:txBody>
      </p:sp>
      <p:sp>
        <p:nvSpPr>
          <p:cNvPr id="184" name="Google Shape;184;p15"/>
          <p:cNvSpPr/>
          <p:nvPr/>
        </p:nvSpPr>
        <p:spPr>
          <a:xfrm>
            <a:off x="5199025" y="4685879"/>
            <a:ext cx="1788600" cy="3651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REGISTERS</a:t>
            </a:r>
            <a:endParaRPr sz="1400" b="1" i="0" u="none" strike="noStrike" cap="none">
              <a:solidFill>
                <a:srgbClr val="000000"/>
              </a:solidFill>
              <a:latin typeface="Calibri"/>
              <a:ea typeface="Calibri"/>
              <a:cs typeface="Calibri"/>
              <a:sym typeface="Calibri"/>
            </a:endParaRPr>
          </a:p>
        </p:txBody>
      </p:sp>
      <p:sp>
        <p:nvSpPr>
          <p:cNvPr id="185" name="Google Shape;185;p15"/>
          <p:cNvSpPr/>
          <p:nvPr/>
        </p:nvSpPr>
        <p:spPr>
          <a:xfrm>
            <a:off x="5199025" y="5104054"/>
            <a:ext cx="1788600" cy="3651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CONTROL</a:t>
            </a:r>
            <a:endParaRPr sz="1400" b="1" i="0" u="none" strike="noStrike" cap="none">
              <a:solidFill>
                <a:srgbClr val="000000"/>
              </a:solidFill>
              <a:latin typeface="Calibri"/>
              <a:ea typeface="Calibri"/>
              <a:cs typeface="Calibri"/>
              <a:sym typeface="Calibri"/>
            </a:endParaRPr>
          </a:p>
        </p:txBody>
      </p:sp>
      <p:sp>
        <p:nvSpPr>
          <p:cNvPr id="186" name="Google Shape;186;p15"/>
          <p:cNvSpPr/>
          <p:nvPr/>
        </p:nvSpPr>
        <p:spPr>
          <a:xfrm>
            <a:off x="7726175" y="3322803"/>
            <a:ext cx="1044300" cy="6471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OUTPUT</a:t>
            </a:r>
            <a:endParaRPr sz="1400" b="1" i="0" u="none" strike="noStrike" cap="none">
              <a:solidFill>
                <a:srgbClr val="000000"/>
              </a:solidFill>
              <a:latin typeface="Calibri"/>
              <a:ea typeface="Calibri"/>
              <a:cs typeface="Calibri"/>
              <a:sym typeface="Calibri"/>
            </a:endParaRPr>
          </a:p>
        </p:txBody>
      </p:sp>
      <p:sp>
        <p:nvSpPr>
          <p:cNvPr id="187" name="Google Shape;187;p15"/>
          <p:cNvSpPr/>
          <p:nvPr/>
        </p:nvSpPr>
        <p:spPr>
          <a:xfrm>
            <a:off x="1421550" y="3406975"/>
            <a:ext cx="453300" cy="478800"/>
          </a:xfrm>
          <a:prstGeom prst="rightArrow">
            <a:avLst>
              <a:gd name="adj1" fmla="val 50000"/>
              <a:gd name="adj2" fmla="val 50000"/>
            </a:avLst>
          </a:prstGeom>
          <a:solidFill>
            <a:srgbClr val="714EA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88" name="Google Shape;188;p15"/>
          <p:cNvSpPr/>
          <p:nvPr/>
        </p:nvSpPr>
        <p:spPr>
          <a:xfrm>
            <a:off x="7304850" y="3406975"/>
            <a:ext cx="538200" cy="478800"/>
          </a:xfrm>
          <a:prstGeom prst="rightArrow">
            <a:avLst>
              <a:gd name="adj1" fmla="val 50000"/>
              <a:gd name="adj2" fmla="val 50000"/>
            </a:avLst>
          </a:prstGeom>
          <a:solidFill>
            <a:srgbClr val="714EA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89" name="Google Shape;189;p15"/>
          <p:cNvSpPr/>
          <p:nvPr/>
        </p:nvSpPr>
        <p:spPr>
          <a:xfrm rot="10800000">
            <a:off x="4449075" y="3664275"/>
            <a:ext cx="573000" cy="478800"/>
          </a:xfrm>
          <a:prstGeom prst="rightArrow">
            <a:avLst>
              <a:gd name="adj1" fmla="val 50000"/>
              <a:gd name="adj2" fmla="val 50000"/>
            </a:avLst>
          </a:prstGeom>
          <a:solidFill>
            <a:srgbClr val="714EA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90" name="Google Shape;190;p15"/>
          <p:cNvSpPr/>
          <p:nvPr/>
        </p:nvSpPr>
        <p:spPr>
          <a:xfrm>
            <a:off x="4588550" y="3189600"/>
            <a:ext cx="573000" cy="478800"/>
          </a:xfrm>
          <a:prstGeom prst="rightArrow">
            <a:avLst>
              <a:gd name="adj1" fmla="val 50000"/>
              <a:gd name="adj2" fmla="val 50000"/>
            </a:avLst>
          </a:prstGeom>
          <a:solidFill>
            <a:srgbClr val="714EA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191" name="Google Shape;191;p15"/>
          <p:cNvPicPr preferRelativeResize="0"/>
          <p:nvPr/>
        </p:nvPicPr>
        <p:blipFill rotWithShape="1">
          <a:blip r:embed="rId3">
            <a:alphaModFix/>
          </a:blip>
          <a:srcRect/>
          <a:stretch/>
        </p:blipFill>
        <p:spPr>
          <a:xfrm>
            <a:off x="5243308" y="2736190"/>
            <a:ext cx="1648825" cy="1820347"/>
          </a:xfrm>
          <a:prstGeom prst="rect">
            <a:avLst/>
          </a:prstGeom>
          <a:noFill/>
          <a:ln>
            <a:noFill/>
          </a:ln>
        </p:spPr>
      </p:pic>
      <p:sp>
        <p:nvSpPr>
          <p:cNvPr id="192" name="Google Shape;192;p15"/>
          <p:cNvSpPr/>
          <p:nvPr/>
        </p:nvSpPr>
        <p:spPr>
          <a:xfrm>
            <a:off x="2467225" y="2736200"/>
            <a:ext cx="1956300" cy="1326000"/>
          </a:xfrm>
          <a:prstGeom prst="rect">
            <a:avLst/>
          </a:prstGeom>
          <a:solidFill>
            <a:srgbClr val="CFE2F3"/>
          </a:solid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0101110011100110</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1011000101010100</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1110001011111100</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a:t>
            </a:r>
            <a:endParaRPr sz="1400" b="1" i="0" u="none" strike="noStrike" cap="none">
              <a:solidFill>
                <a:srgbClr val="000000"/>
              </a:solidFill>
              <a:latin typeface="Courier New"/>
              <a:ea typeface="Courier New"/>
              <a:cs typeface="Courier New"/>
              <a:sym typeface="Courier New"/>
            </a:endParaRPr>
          </a:p>
          <a:p>
            <a:pPr marL="0" marR="0" lvl="0" indent="0" algn="r" rtl="0">
              <a:lnSpc>
                <a:spcPct val="100000"/>
              </a:lnSpc>
              <a:spcBef>
                <a:spcPts val="0"/>
              </a:spcBef>
              <a:spcAft>
                <a:spcPts val="0"/>
              </a:spcAft>
              <a:buClr>
                <a:srgbClr val="000000"/>
              </a:buClr>
              <a:buSzPts val="1400"/>
              <a:buFont typeface="Arial"/>
              <a:buNone/>
            </a:pPr>
            <a:endParaRPr sz="1200" b="0" i="0" u="none" strike="noStrike" cap="none">
              <a:solidFill>
                <a:srgbClr val="000000"/>
              </a:solidFill>
              <a:latin typeface="Consolas"/>
              <a:ea typeface="Consolas"/>
              <a:cs typeface="Consolas"/>
              <a:sym typeface="Consolas"/>
            </a:endParaRPr>
          </a:p>
          <a:p>
            <a:pPr marL="0" marR="0" lvl="0" indent="0" algn="r" rtl="0">
              <a:lnSpc>
                <a:spcPct val="100000"/>
              </a:lnSpc>
              <a:spcBef>
                <a:spcPts val="0"/>
              </a:spcBef>
              <a:spcAft>
                <a:spcPts val="0"/>
              </a:spcAft>
              <a:buClr>
                <a:srgbClr val="000000"/>
              </a:buClr>
              <a:buSzPts val="1400"/>
              <a:buFont typeface="Arial"/>
              <a:buNone/>
            </a:pPr>
            <a:r>
              <a:rPr lang="en-US" sz="1200" b="0" i="0" u="none" strike="noStrike" cap="none">
                <a:solidFill>
                  <a:schemeClr val="dk1"/>
                </a:solidFill>
                <a:latin typeface="Calibri"/>
                <a:ea typeface="Calibri"/>
                <a:cs typeface="Calibri"/>
                <a:sym typeface="Calibri"/>
              </a:rPr>
              <a:t>Instructions</a:t>
            </a:r>
            <a:endParaRPr sz="1200" b="0" i="0" u="none" strike="noStrike" cap="none">
              <a:solidFill>
                <a:schemeClr val="dk1"/>
              </a:solidFill>
              <a:latin typeface="Calibri"/>
              <a:ea typeface="Calibri"/>
              <a:cs typeface="Calibri"/>
              <a:sym typeface="Calibri"/>
            </a:endParaRPr>
          </a:p>
        </p:txBody>
      </p:sp>
      <p:sp>
        <p:nvSpPr>
          <p:cNvPr id="193" name="Google Shape;193;p15"/>
          <p:cNvSpPr/>
          <p:nvPr/>
        </p:nvSpPr>
        <p:spPr>
          <a:xfrm>
            <a:off x="2467225" y="4062200"/>
            <a:ext cx="1956300" cy="1407000"/>
          </a:xfrm>
          <a:prstGeom prst="rect">
            <a:avLst/>
          </a:prstGeom>
          <a:solidFill>
            <a:srgbClr val="D9EAD3"/>
          </a:solid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1100101010010101</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1100100101100111</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0011001010101011</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onsolas"/>
              <a:ea typeface="Consolas"/>
              <a:cs typeface="Consolas"/>
              <a:sym typeface="Consolas"/>
            </a:endParaRPr>
          </a:p>
          <a:p>
            <a:pPr marL="0" marR="0" lvl="0" indent="0" algn="r" rtl="0">
              <a:lnSpc>
                <a:spcPct val="100000"/>
              </a:lnSpc>
              <a:spcBef>
                <a:spcPts val="0"/>
              </a:spcBef>
              <a:spcAft>
                <a:spcPts val="0"/>
              </a:spcAft>
              <a:buClr>
                <a:srgbClr val="000000"/>
              </a:buClr>
              <a:buSzPts val="1400"/>
              <a:buFont typeface="Arial"/>
              <a:buNone/>
            </a:pPr>
            <a:r>
              <a:rPr lang="en-US" sz="1200" b="0" i="0" u="none" strike="noStrike" cap="none">
                <a:solidFill>
                  <a:schemeClr val="dk1"/>
                </a:solidFill>
                <a:latin typeface="Calibri"/>
                <a:ea typeface="Calibri"/>
                <a:cs typeface="Calibri"/>
                <a:sym typeface="Calibri"/>
              </a:rPr>
              <a:t>Data</a:t>
            </a:r>
            <a:endParaRPr sz="1200" b="0" i="0" u="none" strike="noStrike" cap="none">
              <a:solidFill>
                <a:schemeClr val="dk1"/>
              </a:solidFill>
              <a:latin typeface="Calibri"/>
              <a:ea typeface="Calibri"/>
              <a:cs typeface="Calibri"/>
              <a:sym typeface="Calibri"/>
            </a:endParaRPr>
          </a:p>
        </p:txBody>
      </p:sp>
      <p:sp>
        <p:nvSpPr>
          <p:cNvPr id="194" name="Google Shape;194;p15"/>
          <p:cNvSpPr/>
          <p:nvPr/>
        </p:nvSpPr>
        <p:spPr>
          <a:xfrm>
            <a:off x="2030975" y="2736200"/>
            <a:ext cx="436200" cy="13260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0</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1</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2</a:t>
            </a:r>
            <a:endParaRPr sz="1400" b="1" i="0" u="none" strike="noStrike" cap="none">
              <a:solidFill>
                <a:srgbClr val="000000"/>
              </a:solidFill>
              <a:latin typeface="Courier New"/>
              <a:ea typeface="Courier New"/>
              <a:cs typeface="Courier New"/>
              <a:sym typeface="Courier New"/>
            </a:endParaRPr>
          </a:p>
        </p:txBody>
      </p:sp>
      <p:sp>
        <p:nvSpPr>
          <p:cNvPr id="195" name="Google Shape;195;p15"/>
          <p:cNvSpPr/>
          <p:nvPr/>
        </p:nvSpPr>
        <p:spPr>
          <a:xfrm>
            <a:off x="2030975" y="4062200"/>
            <a:ext cx="538200" cy="13260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n</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n+1</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n+2</a:t>
            </a:r>
            <a:endParaRPr sz="1400" b="1" i="0" u="none" strike="noStrike" cap="none">
              <a:solidFill>
                <a:srgbClr val="000000"/>
              </a:solidFill>
              <a:latin typeface="Courier New"/>
              <a:ea typeface="Courier New"/>
              <a:cs typeface="Courier New"/>
              <a:sym typeface="Courier New"/>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1" name="Google Shape;201;p16"/>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Assembly Languages</a:t>
            </a:r>
            <a:endParaRPr/>
          </a:p>
        </p:txBody>
      </p:sp>
      <p:sp>
        <p:nvSpPr>
          <p:cNvPr id="202" name="Google Shape;202;p16"/>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Writing code using 0s and 1s is tedious and error prone</a:t>
            </a:r>
            <a:endParaRPr dirty="0"/>
          </a:p>
          <a:p>
            <a:pPr marL="0" lvl="0" indent="0" algn="l" rtl="0">
              <a:lnSpc>
                <a:spcPct val="110000"/>
              </a:lnSpc>
              <a:spcBef>
                <a:spcPts val="440"/>
              </a:spcBef>
              <a:spcAft>
                <a:spcPts val="0"/>
              </a:spcAft>
              <a:buSzPts val="2080"/>
              <a:buNone/>
            </a:pPr>
            <a:endParaRPr dirty="0"/>
          </a:p>
          <a:p>
            <a:pPr marL="347472" lvl="0" indent="-347472" algn="l" rtl="0">
              <a:lnSpc>
                <a:spcPct val="110000"/>
              </a:lnSpc>
              <a:spcBef>
                <a:spcPts val="440"/>
              </a:spcBef>
              <a:spcAft>
                <a:spcPts val="0"/>
              </a:spcAft>
              <a:buSzPts val="2080"/>
              <a:buFont typeface="Noto Sans Symbols"/>
              <a:buChar char="❖"/>
            </a:pPr>
            <a:r>
              <a:rPr lang="en-US" dirty="0"/>
              <a:t>Assembly languages are a human-readable format of binary instructions that a CPU runs</a:t>
            </a:r>
            <a:endParaRPr dirty="0"/>
          </a:p>
          <a:p>
            <a:pPr marL="640080" lvl="1" indent="-129794" algn="l" rtl="0">
              <a:lnSpc>
                <a:spcPct val="110000"/>
              </a:lnSpc>
              <a:spcBef>
                <a:spcPts val="24"/>
              </a:spcBef>
              <a:spcAft>
                <a:spcPts val="0"/>
              </a:spcAft>
              <a:buSzPts val="2420"/>
              <a:buNone/>
            </a:pPr>
            <a:endParaRPr dirty="0"/>
          </a:p>
          <a:p>
            <a:pPr marL="347472" lvl="0" indent="-347472" algn="l" rtl="0">
              <a:lnSpc>
                <a:spcPct val="110000"/>
              </a:lnSpc>
              <a:spcBef>
                <a:spcPts val="440"/>
              </a:spcBef>
              <a:spcAft>
                <a:spcPts val="0"/>
              </a:spcAft>
              <a:buSzPts val="2080"/>
              <a:buFont typeface="Noto Sans Symbols"/>
              <a:buChar char="❖"/>
            </a:pPr>
            <a:r>
              <a:rPr lang="en-US" dirty="0"/>
              <a:t>Each human-readable assembly instruction has a corresponding binary machine code instruction</a:t>
            </a:r>
            <a:endParaRPr dirty="0"/>
          </a:p>
          <a:p>
            <a:pPr marL="640080" lvl="1" indent="-283464" algn="l" rtl="0">
              <a:lnSpc>
                <a:spcPct val="110000"/>
              </a:lnSpc>
              <a:spcBef>
                <a:spcPts val="24"/>
              </a:spcBef>
              <a:spcAft>
                <a:spcPts val="0"/>
              </a:spcAft>
              <a:buSzPts val="2420"/>
              <a:buChar char="▪"/>
            </a:pPr>
            <a:r>
              <a:rPr lang="en-US" dirty="0"/>
              <a:t>Example: </a:t>
            </a:r>
            <a:r>
              <a:rPr lang="en-US" b="1" dirty="0" err="1">
                <a:latin typeface="Courier New"/>
                <a:ea typeface="Courier New"/>
                <a:cs typeface="Courier New"/>
                <a:sym typeface="Courier New"/>
              </a:rPr>
              <a:t>addq</a:t>
            </a:r>
            <a:r>
              <a:rPr lang="en-US" b="1" dirty="0">
                <a:latin typeface="Courier New"/>
                <a:ea typeface="Courier New"/>
                <a:cs typeface="Courier New"/>
                <a:sym typeface="Courier New"/>
              </a:rPr>
              <a:t> reg1, reg2 == 0b1011000101010100</a:t>
            </a:r>
            <a:endParaRPr dirty="0"/>
          </a:p>
          <a:p>
            <a:pPr marL="640080" lvl="1" indent="-129794" algn="l" rtl="0">
              <a:lnSpc>
                <a:spcPct val="110000"/>
              </a:lnSpc>
              <a:spcBef>
                <a:spcPts val="24"/>
              </a:spcBef>
              <a:spcAft>
                <a:spcPts val="0"/>
              </a:spcAft>
              <a:buSzPts val="2420"/>
              <a:buNone/>
            </a:pPr>
            <a:endParaRPr dirty="0"/>
          </a:p>
          <a:p>
            <a:pPr marL="347472" lvl="0" indent="-347472" algn="l" rtl="0">
              <a:lnSpc>
                <a:spcPct val="110000"/>
              </a:lnSpc>
              <a:spcBef>
                <a:spcPts val="440"/>
              </a:spcBef>
              <a:spcAft>
                <a:spcPts val="0"/>
              </a:spcAft>
              <a:buSzPts val="2080"/>
              <a:buFont typeface="Noto Sans Symbols"/>
              <a:buChar char="❖"/>
            </a:pPr>
            <a:r>
              <a:rPr lang="en-US" dirty="0"/>
              <a:t>Assembly is often used as an intermediary between a high-level programming language and machine code</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215392" algn="l" rtl="0">
              <a:lnSpc>
                <a:spcPct val="110000"/>
              </a:lnSpc>
              <a:spcBef>
                <a:spcPts val="440"/>
              </a:spcBef>
              <a:spcAft>
                <a:spcPts val="0"/>
              </a:spcAft>
              <a:buSzPts val="2080"/>
              <a:buFont typeface="Noto Sans Symbols"/>
              <a:buNone/>
            </a:pPr>
            <a:endParaRPr dirty="0"/>
          </a:p>
        </p:txBody>
      </p:sp>
      <p:sp>
        <p:nvSpPr>
          <p:cNvPr id="203" name="Google Shape;203;p16"/>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13</a:t>
            </a:fl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2">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02">
                                            <p:txEl>
                                              <p:pRg st="5" end="5"/>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0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07"/>
        <p:cNvGrpSpPr/>
        <p:nvPr/>
      </p:nvGrpSpPr>
      <p:grpSpPr>
        <a:xfrm>
          <a:off x="0" y="0"/>
          <a:ext cx="0" cy="0"/>
          <a:chOff x="0" y="0"/>
          <a:chExt cx="0" cy="0"/>
        </a:xfrm>
      </p:grpSpPr>
      <p:sp>
        <p:nvSpPr>
          <p:cNvPr id="208" name="Google Shape;208;p17"/>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Producing Machine Code</a:t>
            </a:r>
            <a:endParaRPr/>
          </a:p>
        </p:txBody>
      </p:sp>
      <p:sp>
        <p:nvSpPr>
          <p:cNvPr id="209" name="Google Shape;209;p17"/>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14</a:t>
            </a:fld>
            <a:endParaRPr/>
          </a:p>
        </p:txBody>
      </p:sp>
      <p:sp>
        <p:nvSpPr>
          <p:cNvPr id="210" name="Google Shape;210;p17"/>
          <p:cNvSpPr txBox="1"/>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200"/>
              <a:buFont typeface="Arial"/>
              <a:buNone/>
            </a:pPr>
            <a:fld id="{00000000-1234-1234-1234-123412341234}" type="slidenum">
              <a:rPr lang="en-US" sz="1200" b="1" i="0" u="none" strike="noStrike" cap="none">
                <a:solidFill>
                  <a:srgbClr val="4B2A85"/>
                </a:solidFill>
                <a:latin typeface="Calibri"/>
                <a:ea typeface="Calibri"/>
                <a:cs typeface="Calibri"/>
                <a:sym typeface="Calibri"/>
              </a:rPr>
              <a:t>14</a:t>
            </a:fld>
            <a:endParaRPr sz="1200" b="1" i="0" u="none" strike="noStrike" cap="none">
              <a:solidFill>
                <a:srgbClr val="4B2A85"/>
              </a:solidFill>
              <a:latin typeface="Calibri"/>
              <a:ea typeface="Calibri"/>
              <a:cs typeface="Calibri"/>
              <a:sym typeface="Calibri"/>
            </a:endParaRPr>
          </a:p>
        </p:txBody>
      </p:sp>
      <p:grpSp>
        <p:nvGrpSpPr>
          <p:cNvPr id="211" name="Google Shape;211;p17"/>
          <p:cNvGrpSpPr/>
          <p:nvPr/>
        </p:nvGrpSpPr>
        <p:grpSpPr>
          <a:xfrm>
            <a:off x="6446600" y="2659638"/>
            <a:ext cx="2406300" cy="2292900"/>
            <a:chOff x="6262025" y="2282550"/>
            <a:chExt cx="2406300" cy="2292900"/>
          </a:xfrm>
        </p:grpSpPr>
        <p:sp>
          <p:nvSpPr>
            <p:cNvPr id="212" name="Google Shape;212;p17"/>
            <p:cNvSpPr/>
            <p:nvPr/>
          </p:nvSpPr>
          <p:spPr>
            <a:xfrm>
              <a:off x="6262025" y="2282550"/>
              <a:ext cx="2406300" cy="2292900"/>
            </a:xfrm>
            <a:prstGeom prst="rect">
              <a:avLst/>
            </a:prstGeom>
            <a:solidFill>
              <a:srgbClr val="FFFFFF"/>
            </a:solidFill>
            <a:ln w="38100" cap="flat" cmpd="sng">
              <a:solidFill>
                <a:srgbClr val="666666"/>
              </a:solidFill>
              <a:prstDash val="solid"/>
              <a:round/>
              <a:headEnd type="none" w="sm" len="sm"/>
              <a:tailEnd type="none" w="sm" len="sm"/>
            </a:ln>
            <a:effectLst>
              <a:outerShdw blurRad="57150" dist="19050" dir="5400000" algn="bl" rotWithShape="0">
                <a:srgbClr val="000000">
                  <a:alpha val="48235"/>
                </a:srgbClr>
              </a:outerShdw>
            </a:effectLst>
          </p:spPr>
          <p:txBody>
            <a:bodyPr spcFirstLastPara="1" wrap="square" lIns="91425" tIns="91425" rIns="91425" bIns="91425" anchor="t" anchorCtr="0">
              <a:noAutofit/>
            </a:bodyPr>
            <a:lstStyle/>
            <a:p>
              <a:pPr marL="0" marR="0" lvl="0" indent="0" algn="ctr" rtl="0">
                <a:lnSpc>
                  <a:spcPct val="100000"/>
                </a:lnSpc>
                <a:spcBef>
                  <a:spcPts val="1000"/>
                </a:spcBef>
                <a:spcAft>
                  <a:spcPts val="0"/>
                </a:spcAft>
                <a:buClr>
                  <a:srgbClr val="000000"/>
                </a:buClr>
                <a:buSzPts val="2000"/>
                <a:buFont typeface="Arial"/>
                <a:buNone/>
              </a:pPr>
              <a:endParaRPr sz="1200" b="1" i="0" u="none" strike="noStrike" cap="none">
                <a:solidFill>
                  <a:srgbClr val="000000"/>
                </a:solidFill>
                <a:latin typeface="Calibri"/>
                <a:ea typeface="Calibri"/>
                <a:cs typeface="Calibri"/>
                <a:sym typeface="Calibri"/>
              </a:endParaRPr>
            </a:p>
          </p:txBody>
        </p:sp>
        <p:sp>
          <p:nvSpPr>
            <p:cNvPr id="213" name="Google Shape;213;p17"/>
            <p:cNvSpPr/>
            <p:nvPr/>
          </p:nvSpPr>
          <p:spPr>
            <a:xfrm>
              <a:off x="6354525" y="2379775"/>
              <a:ext cx="1008600" cy="21129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1000"/>
                </a:spcBef>
                <a:spcAft>
                  <a:spcPts val="0"/>
                </a:spcAft>
                <a:buClr>
                  <a:srgbClr val="000000"/>
                </a:buClr>
                <a:buSzPts val="2000"/>
                <a:buFont typeface="Arial"/>
                <a:buNone/>
              </a:pPr>
              <a:r>
                <a:rPr lang="en-US" sz="1600" b="1" i="0" u="none" strike="noStrike" cap="none">
                  <a:solidFill>
                    <a:srgbClr val="000000"/>
                  </a:solidFill>
                  <a:latin typeface="Calibri"/>
                  <a:ea typeface="Calibri"/>
                  <a:cs typeface="Calibri"/>
                  <a:sym typeface="Calibri"/>
                </a:rPr>
                <a:t>MEMORY</a:t>
              </a:r>
              <a:endParaRPr sz="1600" b="1" i="0" u="none" strike="noStrike" cap="none">
                <a:solidFill>
                  <a:srgbClr val="000000"/>
                </a:solidFill>
                <a:latin typeface="Calibri"/>
                <a:ea typeface="Calibri"/>
                <a:cs typeface="Calibri"/>
                <a:sym typeface="Calibri"/>
              </a:endParaRPr>
            </a:p>
          </p:txBody>
        </p:sp>
        <p:sp>
          <p:nvSpPr>
            <p:cNvPr id="214" name="Google Shape;214;p17"/>
            <p:cNvSpPr/>
            <p:nvPr/>
          </p:nvSpPr>
          <p:spPr>
            <a:xfrm>
              <a:off x="7613073" y="2379775"/>
              <a:ext cx="949800" cy="21129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1000"/>
                </a:spcBef>
                <a:spcAft>
                  <a:spcPts val="0"/>
                </a:spcAft>
                <a:buClr>
                  <a:srgbClr val="000000"/>
                </a:buClr>
                <a:buSzPts val="2000"/>
                <a:buFont typeface="Arial"/>
                <a:buNone/>
              </a:pPr>
              <a:r>
                <a:rPr lang="en-US" sz="2000" b="1" i="0" u="none" strike="noStrike" cap="none">
                  <a:solidFill>
                    <a:srgbClr val="000000"/>
                  </a:solidFill>
                  <a:latin typeface="Calibri"/>
                  <a:ea typeface="Calibri"/>
                  <a:cs typeface="Calibri"/>
                  <a:sym typeface="Calibri"/>
                </a:rPr>
                <a:t>CPU</a:t>
              </a:r>
              <a:endParaRPr sz="2000" b="1" i="0" u="none" strike="noStrike" cap="none">
                <a:solidFill>
                  <a:srgbClr val="000000"/>
                </a:solidFill>
                <a:latin typeface="Calibri"/>
                <a:ea typeface="Calibri"/>
                <a:cs typeface="Calibri"/>
                <a:sym typeface="Calibri"/>
              </a:endParaRPr>
            </a:p>
          </p:txBody>
        </p:sp>
        <p:sp>
          <p:nvSpPr>
            <p:cNvPr id="215" name="Google Shape;215;p17"/>
            <p:cNvSpPr/>
            <p:nvPr/>
          </p:nvSpPr>
          <p:spPr>
            <a:xfrm>
              <a:off x="7686973" y="3966250"/>
              <a:ext cx="817800" cy="1938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50000"/>
                </a:lnSpc>
                <a:spcBef>
                  <a:spcPts val="0"/>
                </a:spcBef>
                <a:spcAft>
                  <a:spcPts val="0"/>
                </a:spcAft>
                <a:buClr>
                  <a:srgbClr val="000000"/>
                </a:buClr>
                <a:buSzPts val="1400"/>
                <a:buFont typeface="Arial"/>
                <a:buNone/>
              </a:pPr>
              <a:r>
                <a:rPr lang="en-US" sz="800" b="1" i="0" u="none" strike="noStrike" cap="none">
                  <a:solidFill>
                    <a:srgbClr val="000000"/>
                  </a:solidFill>
                  <a:latin typeface="Calibri"/>
                  <a:ea typeface="Calibri"/>
                  <a:cs typeface="Calibri"/>
                  <a:sym typeface="Calibri"/>
                </a:rPr>
                <a:t>REGISTERS</a:t>
              </a:r>
              <a:endParaRPr sz="800" b="1" i="0" u="none" strike="noStrike" cap="none">
                <a:solidFill>
                  <a:srgbClr val="000000"/>
                </a:solidFill>
                <a:latin typeface="Calibri"/>
                <a:ea typeface="Calibri"/>
                <a:cs typeface="Calibri"/>
                <a:sym typeface="Calibri"/>
              </a:endParaRPr>
            </a:p>
          </p:txBody>
        </p:sp>
        <p:sp>
          <p:nvSpPr>
            <p:cNvPr id="216" name="Google Shape;216;p17"/>
            <p:cNvSpPr/>
            <p:nvPr/>
          </p:nvSpPr>
          <p:spPr>
            <a:xfrm>
              <a:off x="7686973" y="4247225"/>
              <a:ext cx="817800" cy="1938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50000"/>
                </a:lnSpc>
                <a:spcBef>
                  <a:spcPts val="0"/>
                </a:spcBef>
                <a:spcAft>
                  <a:spcPts val="0"/>
                </a:spcAft>
                <a:buClr>
                  <a:srgbClr val="000000"/>
                </a:buClr>
                <a:buSzPts val="1400"/>
                <a:buFont typeface="Arial"/>
                <a:buNone/>
              </a:pPr>
              <a:r>
                <a:rPr lang="en-US" sz="800" b="1" i="0" u="none" strike="noStrike" cap="none">
                  <a:solidFill>
                    <a:srgbClr val="000000"/>
                  </a:solidFill>
                  <a:latin typeface="Calibri"/>
                  <a:ea typeface="Calibri"/>
                  <a:cs typeface="Calibri"/>
                  <a:sym typeface="Calibri"/>
                </a:rPr>
                <a:t>CONTROL</a:t>
              </a:r>
              <a:endParaRPr sz="800" b="1" i="0" u="none" strike="noStrike" cap="none">
                <a:solidFill>
                  <a:srgbClr val="000000"/>
                </a:solidFill>
                <a:latin typeface="Calibri"/>
                <a:ea typeface="Calibri"/>
                <a:cs typeface="Calibri"/>
                <a:sym typeface="Calibri"/>
              </a:endParaRPr>
            </a:p>
          </p:txBody>
        </p:sp>
        <p:sp>
          <p:nvSpPr>
            <p:cNvPr id="217" name="Google Shape;217;p17"/>
            <p:cNvSpPr/>
            <p:nvPr/>
          </p:nvSpPr>
          <p:spPr>
            <a:xfrm rot="10800000">
              <a:off x="7313068" y="3437385"/>
              <a:ext cx="304200" cy="254400"/>
            </a:xfrm>
            <a:prstGeom prst="rightArrow">
              <a:avLst>
                <a:gd name="adj1" fmla="val 50000"/>
                <a:gd name="adj2" fmla="val 50000"/>
              </a:avLst>
            </a:prstGeom>
            <a:solidFill>
              <a:srgbClr val="714EA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18" name="Google Shape;218;p17"/>
            <p:cNvSpPr/>
            <p:nvPr/>
          </p:nvSpPr>
          <p:spPr>
            <a:xfrm>
              <a:off x="7350030" y="3182975"/>
              <a:ext cx="304200" cy="254400"/>
            </a:xfrm>
            <a:prstGeom prst="rightArrow">
              <a:avLst>
                <a:gd name="adj1" fmla="val 50000"/>
                <a:gd name="adj2" fmla="val 50000"/>
              </a:avLst>
            </a:prstGeom>
            <a:solidFill>
              <a:srgbClr val="714EA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219" name="Google Shape;219;p17"/>
            <p:cNvPicPr preferRelativeResize="0"/>
            <p:nvPr/>
          </p:nvPicPr>
          <p:blipFill rotWithShape="1">
            <a:blip r:embed="rId3">
              <a:alphaModFix/>
            </a:blip>
            <a:srcRect/>
            <a:stretch/>
          </p:blipFill>
          <p:spPr>
            <a:xfrm>
              <a:off x="7691386" y="2952737"/>
              <a:ext cx="875853" cy="966966"/>
            </a:xfrm>
            <a:prstGeom prst="rect">
              <a:avLst/>
            </a:prstGeom>
            <a:noFill/>
            <a:ln>
              <a:noFill/>
            </a:ln>
          </p:spPr>
        </p:pic>
        <p:sp>
          <p:nvSpPr>
            <p:cNvPr id="220" name="Google Shape;220;p17"/>
            <p:cNvSpPr/>
            <p:nvPr/>
          </p:nvSpPr>
          <p:spPr>
            <a:xfrm>
              <a:off x="6409374" y="2989425"/>
              <a:ext cx="864600" cy="655500"/>
            </a:xfrm>
            <a:prstGeom prst="rect">
              <a:avLst/>
            </a:prstGeom>
            <a:solidFill>
              <a:srgbClr val="CFE2F3"/>
            </a:solidFill>
            <a:ln w="38100"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400"/>
                <a:buFont typeface="Arial"/>
                <a:buNone/>
              </a:pPr>
              <a:endParaRPr sz="1000" b="1" i="0" u="none" strike="noStrike" cap="none">
                <a:solidFill>
                  <a:srgbClr val="00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1400"/>
                <a:buFont typeface="Arial"/>
                <a:buNone/>
              </a:pPr>
              <a:r>
                <a:rPr lang="en-US" sz="1000" b="1" i="0" u="none" strike="noStrike" cap="none">
                  <a:solidFill>
                    <a:srgbClr val="000000"/>
                  </a:solidFill>
                  <a:latin typeface="Calibri"/>
                  <a:ea typeface="Calibri"/>
                  <a:cs typeface="Calibri"/>
                  <a:sym typeface="Calibri"/>
                </a:rPr>
                <a:t>PROGRAM</a:t>
              </a:r>
              <a:endParaRPr sz="1000" b="1" i="0" u="none" strike="noStrike" cap="none">
                <a:solidFill>
                  <a:srgbClr val="000000"/>
                </a:solidFill>
                <a:latin typeface="Calibri"/>
                <a:ea typeface="Calibri"/>
                <a:cs typeface="Calibri"/>
                <a:sym typeface="Calibri"/>
              </a:endParaRPr>
            </a:p>
          </p:txBody>
        </p:sp>
        <p:sp>
          <p:nvSpPr>
            <p:cNvPr id="221" name="Google Shape;221;p17"/>
            <p:cNvSpPr/>
            <p:nvPr/>
          </p:nvSpPr>
          <p:spPr>
            <a:xfrm>
              <a:off x="6420767" y="3710951"/>
              <a:ext cx="864600" cy="704400"/>
            </a:xfrm>
            <a:prstGeom prst="rect">
              <a:avLst/>
            </a:prstGeom>
            <a:solidFill>
              <a:srgbClr val="D9EAD3"/>
            </a:solidFill>
            <a:ln w="38100"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400"/>
                <a:buFont typeface="Arial"/>
                <a:buNone/>
              </a:pPr>
              <a:endParaRPr sz="1000" b="1" i="0" u="none" strike="noStrike" cap="none">
                <a:solidFill>
                  <a:srgbClr val="00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1400"/>
                <a:buFont typeface="Arial"/>
                <a:buNone/>
              </a:pPr>
              <a:r>
                <a:rPr lang="en-US" sz="1000" b="1" i="0" u="none" strike="noStrike" cap="none">
                  <a:solidFill>
                    <a:srgbClr val="000000"/>
                  </a:solidFill>
                  <a:latin typeface="Calibri"/>
                  <a:ea typeface="Calibri"/>
                  <a:cs typeface="Calibri"/>
                  <a:sym typeface="Calibri"/>
                </a:rPr>
                <a:t>DATA</a:t>
              </a:r>
              <a:endParaRPr sz="1000" b="1" i="0" u="none" strike="noStrike" cap="none">
                <a:solidFill>
                  <a:srgbClr val="000000"/>
                </a:solidFill>
                <a:latin typeface="Calibri"/>
                <a:ea typeface="Calibri"/>
                <a:cs typeface="Calibri"/>
                <a:sym typeface="Calibri"/>
              </a:endParaRPr>
            </a:p>
          </p:txBody>
        </p:sp>
      </p:grpSp>
      <p:sp>
        <p:nvSpPr>
          <p:cNvPr id="222" name="Google Shape;222;p17"/>
          <p:cNvSpPr/>
          <p:nvPr/>
        </p:nvSpPr>
        <p:spPr>
          <a:xfrm>
            <a:off x="3443200" y="3143100"/>
            <a:ext cx="1956300" cy="1326000"/>
          </a:xfrm>
          <a:prstGeom prst="rect">
            <a:avLst/>
          </a:prstGeom>
          <a:solidFill>
            <a:srgbClr val="CFE2F3"/>
          </a:solidFill>
          <a:ln>
            <a:noFill/>
          </a:ln>
          <a:effectLst>
            <a:outerShdw blurRad="57150" dist="19050" dir="5400000" algn="bl" rotWithShape="0">
              <a:srgbClr val="000000">
                <a:alpha val="48235"/>
              </a:srgbClr>
            </a:outerShdw>
          </a:effectLst>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0101110011100110</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1011000101010100</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1110001011111100</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a:solidFill>
                  <a:srgbClr val="000000"/>
                </a:solidFill>
                <a:latin typeface="Courier New"/>
                <a:ea typeface="Courier New"/>
                <a:cs typeface="Courier New"/>
                <a:sym typeface="Courier New"/>
              </a:rPr>
              <a:t>...</a:t>
            </a:r>
            <a:endParaRPr sz="1400" b="0" i="0" u="none" strike="noStrike" cap="none">
              <a:solidFill>
                <a:srgbClr val="000000"/>
              </a:solidFill>
              <a:latin typeface="Courier New"/>
              <a:ea typeface="Courier New"/>
              <a:cs typeface="Courier New"/>
              <a:sym typeface="Courier New"/>
            </a:endParaRPr>
          </a:p>
          <a:p>
            <a:pPr marL="0" marR="0" lvl="0" indent="0" algn="r" rtl="0">
              <a:lnSpc>
                <a:spcPct val="100000"/>
              </a:lnSpc>
              <a:spcBef>
                <a:spcPts val="0"/>
              </a:spcBef>
              <a:spcAft>
                <a:spcPts val="0"/>
              </a:spcAft>
              <a:buClr>
                <a:srgbClr val="000000"/>
              </a:buClr>
              <a:buSzPts val="1400"/>
              <a:buFont typeface="Arial"/>
              <a:buNone/>
            </a:pPr>
            <a:endParaRPr sz="1200" b="0" i="0" u="none" strike="noStrike" cap="none">
              <a:solidFill>
                <a:srgbClr val="000000"/>
              </a:solidFill>
              <a:latin typeface="Courier New"/>
              <a:ea typeface="Courier New"/>
              <a:cs typeface="Courier New"/>
              <a:sym typeface="Courier New"/>
            </a:endParaRPr>
          </a:p>
          <a:p>
            <a:pPr marL="0" marR="0" lvl="0" indent="0" algn="r" rtl="0">
              <a:lnSpc>
                <a:spcPct val="100000"/>
              </a:lnSpc>
              <a:spcBef>
                <a:spcPts val="0"/>
              </a:spcBef>
              <a:spcAft>
                <a:spcPts val="0"/>
              </a:spcAft>
              <a:buClr>
                <a:srgbClr val="000000"/>
              </a:buClr>
              <a:buSzPts val="1400"/>
              <a:buFont typeface="Arial"/>
              <a:buNone/>
            </a:pPr>
            <a:r>
              <a:rPr lang="en-US" sz="1200" b="0" i="0" u="none" strike="noStrike" cap="none">
                <a:solidFill>
                  <a:schemeClr val="dk1"/>
                </a:solidFill>
                <a:latin typeface="Calibri"/>
                <a:ea typeface="Calibri"/>
                <a:cs typeface="Calibri"/>
                <a:sym typeface="Calibri"/>
              </a:rPr>
              <a:t>Machine Code Instructions</a:t>
            </a:r>
            <a:endParaRPr sz="1200" b="0" i="0" u="none" strike="noStrike" cap="none">
              <a:solidFill>
                <a:schemeClr val="dk1"/>
              </a:solidFill>
              <a:latin typeface="Calibri"/>
              <a:ea typeface="Calibri"/>
              <a:cs typeface="Calibri"/>
              <a:sym typeface="Calibri"/>
            </a:endParaRPr>
          </a:p>
        </p:txBody>
      </p:sp>
      <p:sp>
        <p:nvSpPr>
          <p:cNvPr id="223" name="Google Shape;223;p17"/>
          <p:cNvSpPr/>
          <p:nvPr/>
        </p:nvSpPr>
        <p:spPr>
          <a:xfrm>
            <a:off x="357025" y="1626725"/>
            <a:ext cx="1956300" cy="1367850"/>
          </a:xfrm>
          <a:prstGeom prst="rect">
            <a:avLst/>
          </a:prstGeom>
          <a:solidFill>
            <a:srgbClr val="F3F3F3"/>
          </a:solidFill>
          <a:ln>
            <a:noFill/>
          </a:ln>
          <a:effectLst>
            <a:outerShdw blurRad="57150" dist="19050" dir="5400000" algn="bl" rotWithShape="0">
              <a:srgbClr val="000000">
                <a:alpha val="48235"/>
              </a:srgbClr>
            </a:outerShdw>
          </a:effectLst>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while (i &lt; 100) {</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  sum += arr[i];</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  i++;</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a:t>
            </a:r>
            <a:endParaRPr sz="1200" b="1" i="0" u="none" strike="noStrike" cap="none">
              <a:solidFill>
                <a:srgbClr val="000000"/>
              </a:solidFill>
              <a:latin typeface="Courier New"/>
              <a:ea typeface="Courier New"/>
              <a:cs typeface="Courier New"/>
              <a:sym typeface="Courier New"/>
            </a:endParaRPr>
          </a:p>
          <a:p>
            <a:pPr marL="0" marR="0" lvl="0" indent="0" algn="r" rtl="0">
              <a:lnSpc>
                <a:spcPct val="100000"/>
              </a:lnSpc>
              <a:spcBef>
                <a:spcPts val="0"/>
              </a:spcBef>
              <a:spcAft>
                <a:spcPts val="0"/>
              </a:spcAft>
              <a:buClr>
                <a:srgbClr val="000000"/>
              </a:buClr>
              <a:buSzPts val="1400"/>
              <a:buFont typeface="Arial"/>
              <a:buNone/>
            </a:pPr>
            <a:r>
              <a:rPr lang="en-US" sz="1200" b="0" i="0" u="none" strike="noStrike" cap="none">
                <a:solidFill>
                  <a:schemeClr val="dk1"/>
                </a:solidFill>
                <a:latin typeface="Calibri"/>
                <a:ea typeface="Calibri"/>
                <a:cs typeface="Calibri"/>
                <a:sym typeface="Calibri"/>
              </a:rPr>
              <a:t>Java</a:t>
            </a:r>
            <a:endParaRPr sz="1200" b="0" i="0" u="none" strike="noStrike" cap="none">
              <a:solidFill>
                <a:schemeClr val="dk1"/>
              </a:solidFill>
              <a:latin typeface="Calibri"/>
              <a:ea typeface="Calibri"/>
              <a:cs typeface="Calibri"/>
              <a:sym typeface="Calibri"/>
            </a:endParaRPr>
          </a:p>
        </p:txBody>
      </p:sp>
      <p:sp>
        <p:nvSpPr>
          <p:cNvPr id="224" name="Google Shape;224;p17"/>
          <p:cNvSpPr/>
          <p:nvPr/>
        </p:nvSpPr>
        <p:spPr>
          <a:xfrm>
            <a:off x="5470200" y="4113225"/>
            <a:ext cx="905700" cy="453000"/>
          </a:xfrm>
          <a:prstGeom prst="rightArrow">
            <a:avLst>
              <a:gd name="adj1" fmla="val 50000"/>
              <a:gd name="adj2" fmla="val 50000"/>
            </a:avLst>
          </a:prstGeom>
          <a:solidFill>
            <a:srgbClr val="CC000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25" name="Google Shape;225;p17"/>
          <p:cNvSpPr txBox="1"/>
          <p:nvPr/>
        </p:nvSpPr>
        <p:spPr>
          <a:xfrm>
            <a:off x="5136300" y="4469100"/>
            <a:ext cx="1573500" cy="3651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CC0000"/>
                </a:solidFill>
                <a:latin typeface="Calibri"/>
                <a:ea typeface="Calibri"/>
                <a:cs typeface="Calibri"/>
                <a:sym typeface="Calibri"/>
              </a:rPr>
              <a:t>Load &amp; Execute</a:t>
            </a:r>
            <a:endParaRPr sz="1400" b="1" i="0" u="none" strike="noStrike" cap="none">
              <a:solidFill>
                <a:srgbClr val="CC0000"/>
              </a:solidFill>
              <a:latin typeface="Calibri"/>
              <a:ea typeface="Calibri"/>
              <a:cs typeface="Calibri"/>
              <a:sym typeface="Calibri"/>
            </a:endParaRPr>
          </a:p>
        </p:txBody>
      </p:sp>
      <p:sp>
        <p:nvSpPr>
          <p:cNvPr id="226" name="Google Shape;226;p17"/>
          <p:cNvSpPr/>
          <p:nvPr/>
        </p:nvSpPr>
        <p:spPr>
          <a:xfrm rot="10800000" flipH="1">
            <a:off x="2428475" y="2107725"/>
            <a:ext cx="1437600" cy="981000"/>
          </a:xfrm>
          <a:prstGeom prst="bentUpArrow">
            <a:avLst>
              <a:gd name="adj1" fmla="val 25000"/>
              <a:gd name="adj2" fmla="val 25000"/>
              <a:gd name="adj3" fmla="val 25000"/>
            </a:avLst>
          </a:prstGeom>
          <a:solidFill>
            <a:srgbClr val="CC000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27" name="Google Shape;227;p17"/>
          <p:cNvSpPr txBox="1"/>
          <p:nvPr/>
        </p:nvSpPr>
        <p:spPr>
          <a:xfrm>
            <a:off x="2733975" y="1742625"/>
            <a:ext cx="1573500" cy="3651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CC0000"/>
                </a:solidFill>
                <a:latin typeface="Calibri"/>
                <a:ea typeface="Calibri"/>
                <a:cs typeface="Calibri"/>
                <a:sym typeface="Calibri"/>
              </a:rPr>
              <a:t>Compile</a:t>
            </a:r>
            <a:endParaRPr sz="1400" b="1" i="0" u="none" strike="noStrike" cap="none">
              <a:solidFill>
                <a:srgbClr val="CC0000"/>
              </a:solidFill>
              <a:latin typeface="Calibri"/>
              <a:ea typeface="Calibri"/>
              <a:cs typeface="Calibri"/>
              <a:sym typeface="Calibri"/>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31"/>
        <p:cNvGrpSpPr/>
        <p:nvPr/>
      </p:nvGrpSpPr>
      <p:grpSpPr>
        <a:xfrm>
          <a:off x="0" y="0"/>
          <a:ext cx="0" cy="0"/>
          <a:chOff x="0" y="0"/>
          <a:chExt cx="0" cy="0"/>
        </a:xfrm>
      </p:grpSpPr>
      <p:sp>
        <p:nvSpPr>
          <p:cNvPr id="232" name="Google Shape;232;g11058f36109_3_0"/>
          <p:cNvSpPr txBox="1">
            <a:spLocks noGrp="1"/>
          </p:cNvSpPr>
          <p:nvPr>
            <p:ph type="title"/>
          </p:nvPr>
        </p:nvSpPr>
        <p:spPr>
          <a:xfrm>
            <a:off x="357018" y="435678"/>
            <a:ext cx="8406000"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Producing Machine Code</a:t>
            </a:r>
            <a:endParaRPr/>
          </a:p>
        </p:txBody>
      </p:sp>
      <p:sp>
        <p:nvSpPr>
          <p:cNvPr id="233" name="Google Shape;233;g11058f36109_3_0"/>
          <p:cNvSpPr txBox="1">
            <a:spLocks noGrp="1"/>
          </p:cNvSpPr>
          <p:nvPr>
            <p:ph type="sldNum" idx="12"/>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15</a:t>
            </a:fld>
            <a:endParaRPr/>
          </a:p>
        </p:txBody>
      </p:sp>
      <p:sp>
        <p:nvSpPr>
          <p:cNvPr id="234" name="Google Shape;234;g11058f36109_3_0"/>
          <p:cNvSpPr txBox="1"/>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200"/>
              <a:buFont typeface="Arial"/>
              <a:buNone/>
            </a:pPr>
            <a:fld id="{00000000-1234-1234-1234-123412341234}" type="slidenum">
              <a:rPr lang="en-US" sz="1200" b="1" i="0" u="none" strike="noStrike" cap="none">
                <a:solidFill>
                  <a:srgbClr val="4B2A85"/>
                </a:solidFill>
                <a:latin typeface="Calibri"/>
                <a:ea typeface="Calibri"/>
                <a:cs typeface="Calibri"/>
                <a:sym typeface="Calibri"/>
              </a:rPr>
              <a:t>15</a:t>
            </a:fld>
            <a:endParaRPr sz="1200" b="1" i="0" u="none" strike="noStrike" cap="none">
              <a:solidFill>
                <a:srgbClr val="4B2A85"/>
              </a:solidFill>
              <a:latin typeface="Calibri"/>
              <a:ea typeface="Calibri"/>
              <a:cs typeface="Calibri"/>
              <a:sym typeface="Calibri"/>
            </a:endParaRPr>
          </a:p>
        </p:txBody>
      </p:sp>
      <p:grpSp>
        <p:nvGrpSpPr>
          <p:cNvPr id="235" name="Google Shape;235;g11058f36109_3_0"/>
          <p:cNvGrpSpPr/>
          <p:nvPr/>
        </p:nvGrpSpPr>
        <p:grpSpPr>
          <a:xfrm>
            <a:off x="6446600" y="2659638"/>
            <a:ext cx="2406300" cy="2292900"/>
            <a:chOff x="6262025" y="2282550"/>
            <a:chExt cx="2406300" cy="2292900"/>
          </a:xfrm>
        </p:grpSpPr>
        <p:sp>
          <p:nvSpPr>
            <p:cNvPr id="236" name="Google Shape;236;g11058f36109_3_0"/>
            <p:cNvSpPr/>
            <p:nvPr/>
          </p:nvSpPr>
          <p:spPr>
            <a:xfrm>
              <a:off x="6262025" y="2282550"/>
              <a:ext cx="2406300" cy="2292900"/>
            </a:xfrm>
            <a:prstGeom prst="rect">
              <a:avLst/>
            </a:prstGeom>
            <a:solidFill>
              <a:srgbClr val="FFFFFF"/>
            </a:solidFill>
            <a:ln w="38100" cap="flat" cmpd="sng">
              <a:solidFill>
                <a:srgbClr val="666666"/>
              </a:solidFill>
              <a:prstDash val="solid"/>
              <a:round/>
              <a:headEnd type="none" w="sm" len="sm"/>
              <a:tailEnd type="none" w="sm" len="sm"/>
            </a:ln>
            <a:effectLst>
              <a:outerShdw blurRad="57150" dist="19050" dir="5400000" algn="bl" rotWithShape="0">
                <a:srgbClr val="000000">
                  <a:alpha val="48240"/>
                </a:srgbClr>
              </a:outerShdw>
            </a:effectLst>
          </p:spPr>
          <p:txBody>
            <a:bodyPr spcFirstLastPara="1" wrap="square" lIns="91425" tIns="91425" rIns="91425" bIns="91425" anchor="t" anchorCtr="0">
              <a:noAutofit/>
            </a:bodyPr>
            <a:lstStyle/>
            <a:p>
              <a:pPr marL="0" marR="0" lvl="0" indent="0" algn="ctr" rtl="0">
                <a:lnSpc>
                  <a:spcPct val="100000"/>
                </a:lnSpc>
                <a:spcBef>
                  <a:spcPts val="1000"/>
                </a:spcBef>
                <a:spcAft>
                  <a:spcPts val="0"/>
                </a:spcAft>
                <a:buClr>
                  <a:srgbClr val="000000"/>
                </a:buClr>
                <a:buSzPts val="2000"/>
                <a:buFont typeface="Arial"/>
                <a:buNone/>
              </a:pPr>
              <a:endParaRPr sz="1200" b="1" i="0" u="none" strike="noStrike" cap="none">
                <a:solidFill>
                  <a:srgbClr val="000000"/>
                </a:solidFill>
                <a:latin typeface="Calibri"/>
                <a:ea typeface="Calibri"/>
                <a:cs typeface="Calibri"/>
                <a:sym typeface="Calibri"/>
              </a:endParaRPr>
            </a:p>
          </p:txBody>
        </p:sp>
        <p:sp>
          <p:nvSpPr>
            <p:cNvPr id="237" name="Google Shape;237;g11058f36109_3_0"/>
            <p:cNvSpPr/>
            <p:nvPr/>
          </p:nvSpPr>
          <p:spPr>
            <a:xfrm>
              <a:off x="6354525" y="2379775"/>
              <a:ext cx="1008600" cy="21129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1000"/>
                </a:spcBef>
                <a:spcAft>
                  <a:spcPts val="0"/>
                </a:spcAft>
                <a:buClr>
                  <a:srgbClr val="000000"/>
                </a:buClr>
                <a:buSzPts val="2000"/>
                <a:buFont typeface="Arial"/>
                <a:buNone/>
              </a:pPr>
              <a:r>
                <a:rPr lang="en-US" sz="1600" b="1" i="0" u="none" strike="noStrike" cap="none">
                  <a:solidFill>
                    <a:srgbClr val="000000"/>
                  </a:solidFill>
                  <a:latin typeface="Calibri"/>
                  <a:ea typeface="Calibri"/>
                  <a:cs typeface="Calibri"/>
                  <a:sym typeface="Calibri"/>
                </a:rPr>
                <a:t>MEMORY</a:t>
              </a:r>
              <a:endParaRPr sz="1600" b="1" i="0" u="none" strike="noStrike" cap="none">
                <a:solidFill>
                  <a:srgbClr val="000000"/>
                </a:solidFill>
                <a:latin typeface="Calibri"/>
                <a:ea typeface="Calibri"/>
                <a:cs typeface="Calibri"/>
                <a:sym typeface="Calibri"/>
              </a:endParaRPr>
            </a:p>
          </p:txBody>
        </p:sp>
        <p:sp>
          <p:nvSpPr>
            <p:cNvPr id="238" name="Google Shape;238;g11058f36109_3_0"/>
            <p:cNvSpPr/>
            <p:nvPr/>
          </p:nvSpPr>
          <p:spPr>
            <a:xfrm>
              <a:off x="7613073" y="2379775"/>
              <a:ext cx="949800" cy="21129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1000"/>
                </a:spcBef>
                <a:spcAft>
                  <a:spcPts val="0"/>
                </a:spcAft>
                <a:buClr>
                  <a:srgbClr val="000000"/>
                </a:buClr>
                <a:buSzPts val="2000"/>
                <a:buFont typeface="Arial"/>
                <a:buNone/>
              </a:pPr>
              <a:r>
                <a:rPr lang="en-US" sz="2000" b="1" i="0" u="none" strike="noStrike" cap="none">
                  <a:solidFill>
                    <a:srgbClr val="000000"/>
                  </a:solidFill>
                  <a:latin typeface="Calibri"/>
                  <a:ea typeface="Calibri"/>
                  <a:cs typeface="Calibri"/>
                  <a:sym typeface="Calibri"/>
                </a:rPr>
                <a:t>CPU</a:t>
              </a:r>
              <a:endParaRPr sz="2000" b="1" i="0" u="none" strike="noStrike" cap="none">
                <a:solidFill>
                  <a:srgbClr val="000000"/>
                </a:solidFill>
                <a:latin typeface="Calibri"/>
                <a:ea typeface="Calibri"/>
                <a:cs typeface="Calibri"/>
                <a:sym typeface="Calibri"/>
              </a:endParaRPr>
            </a:p>
          </p:txBody>
        </p:sp>
        <p:sp>
          <p:nvSpPr>
            <p:cNvPr id="239" name="Google Shape;239;g11058f36109_3_0"/>
            <p:cNvSpPr/>
            <p:nvPr/>
          </p:nvSpPr>
          <p:spPr>
            <a:xfrm>
              <a:off x="7686973" y="3966250"/>
              <a:ext cx="817800" cy="1938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50000"/>
                </a:lnSpc>
                <a:spcBef>
                  <a:spcPts val="0"/>
                </a:spcBef>
                <a:spcAft>
                  <a:spcPts val="0"/>
                </a:spcAft>
                <a:buClr>
                  <a:srgbClr val="000000"/>
                </a:buClr>
                <a:buSzPts val="1400"/>
                <a:buFont typeface="Arial"/>
                <a:buNone/>
              </a:pPr>
              <a:r>
                <a:rPr lang="en-US" sz="800" b="1" i="0" u="none" strike="noStrike" cap="none">
                  <a:solidFill>
                    <a:srgbClr val="000000"/>
                  </a:solidFill>
                  <a:latin typeface="Calibri"/>
                  <a:ea typeface="Calibri"/>
                  <a:cs typeface="Calibri"/>
                  <a:sym typeface="Calibri"/>
                </a:rPr>
                <a:t>REGISTERS</a:t>
              </a:r>
              <a:endParaRPr sz="800" b="1" i="0" u="none" strike="noStrike" cap="none">
                <a:solidFill>
                  <a:srgbClr val="000000"/>
                </a:solidFill>
                <a:latin typeface="Calibri"/>
                <a:ea typeface="Calibri"/>
                <a:cs typeface="Calibri"/>
                <a:sym typeface="Calibri"/>
              </a:endParaRPr>
            </a:p>
          </p:txBody>
        </p:sp>
        <p:sp>
          <p:nvSpPr>
            <p:cNvPr id="240" name="Google Shape;240;g11058f36109_3_0"/>
            <p:cNvSpPr/>
            <p:nvPr/>
          </p:nvSpPr>
          <p:spPr>
            <a:xfrm>
              <a:off x="7686973" y="4247225"/>
              <a:ext cx="817800" cy="1938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50000"/>
                </a:lnSpc>
                <a:spcBef>
                  <a:spcPts val="0"/>
                </a:spcBef>
                <a:spcAft>
                  <a:spcPts val="0"/>
                </a:spcAft>
                <a:buClr>
                  <a:srgbClr val="000000"/>
                </a:buClr>
                <a:buSzPts val="1400"/>
                <a:buFont typeface="Arial"/>
                <a:buNone/>
              </a:pPr>
              <a:r>
                <a:rPr lang="en-US" sz="800" b="1" i="0" u="none" strike="noStrike" cap="none">
                  <a:solidFill>
                    <a:srgbClr val="000000"/>
                  </a:solidFill>
                  <a:latin typeface="Calibri"/>
                  <a:ea typeface="Calibri"/>
                  <a:cs typeface="Calibri"/>
                  <a:sym typeface="Calibri"/>
                </a:rPr>
                <a:t>CONTROL</a:t>
              </a:r>
              <a:endParaRPr sz="800" b="1" i="0" u="none" strike="noStrike" cap="none">
                <a:solidFill>
                  <a:srgbClr val="000000"/>
                </a:solidFill>
                <a:latin typeface="Calibri"/>
                <a:ea typeface="Calibri"/>
                <a:cs typeface="Calibri"/>
                <a:sym typeface="Calibri"/>
              </a:endParaRPr>
            </a:p>
          </p:txBody>
        </p:sp>
        <p:sp>
          <p:nvSpPr>
            <p:cNvPr id="241" name="Google Shape;241;g11058f36109_3_0"/>
            <p:cNvSpPr/>
            <p:nvPr/>
          </p:nvSpPr>
          <p:spPr>
            <a:xfrm rot="10800000">
              <a:off x="7313068" y="3437385"/>
              <a:ext cx="304200" cy="254400"/>
            </a:xfrm>
            <a:prstGeom prst="rightArrow">
              <a:avLst>
                <a:gd name="adj1" fmla="val 50000"/>
                <a:gd name="adj2" fmla="val 50000"/>
              </a:avLst>
            </a:prstGeom>
            <a:solidFill>
              <a:srgbClr val="714EA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42" name="Google Shape;242;g11058f36109_3_0"/>
            <p:cNvSpPr/>
            <p:nvPr/>
          </p:nvSpPr>
          <p:spPr>
            <a:xfrm>
              <a:off x="7350030" y="3182975"/>
              <a:ext cx="304200" cy="254400"/>
            </a:xfrm>
            <a:prstGeom prst="rightArrow">
              <a:avLst>
                <a:gd name="adj1" fmla="val 50000"/>
                <a:gd name="adj2" fmla="val 50000"/>
              </a:avLst>
            </a:prstGeom>
            <a:solidFill>
              <a:srgbClr val="714EA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243" name="Google Shape;243;g11058f36109_3_0"/>
            <p:cNvPicPr preferRelativeResize="0"/>
            <p:nvPr/>
          </p:nvPicPr>
          <p:blipFill rotWithShape="1">
            <a:blip r:embed="rId3">
              <a:alphaModFix/>
            </a:blip>
            <a:srcRect/>
            <a:stretch/>
          </p:blipFill>
          <p:spPr>
            <a:xfrm>
              <a:off x="7691386" y="2952737"/>
              <a:ext cx="875853" cy="966966"/>
            </a:xfrm>
            <a:prstGeom prst="rect">
              <a:avLst/>
            </a:prstGeom>
            <a:noFill/>
            <a:ln>
              <a:noFill/>
            </a:ln>
          </p:spPr>
        </p:pic>
        <p:sp>
          <p:nvSpPr>
            <p:cNvPr id="244" name="Google Shape;244;g11058f36109_3_0"/>
            <p:cNvSpPr/>
            <p:nvPr/>
          </p:nvSpPr>
          <p:spPr>
            <a:xfrm>
              <a:off x="6409374" y="2989425"/>
              <a:ext cx="864600" cy="655500"/>
            </a:xfrm>
            <a:prstGeom prst="rect">
              <a:avLst/>
            </a:prstGeom>
            <a:solidFill>
              <a:srgbClr val="CFE2F3"/>
            </a:solidFill>
            <a:ln w="38100"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400"/>
                <a:buFont typeface="Arial"/>
                <a:buNone/>
              </a:pPr>
              <a:endParaRPr sz="1000" b="1" i="0" u="none" strike="noStrike" cap="none">
                <a:solidFill>
                  <a:srgbClr val="00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1400"/>
                <a:buFont typeface="Arial"/>
                <a:buNone/>
              </a:pPr>
              <a:r>
                <a:rPr lang="en-US" sz="1000" b="1" i="0" u="none" strike="noStrike" cap="none">
                  <a:solidFill>
                    <a:srgbClr val="000000"/>
                  </a:solidFill>
                  <a:latin typeface="Calibri"/>
                  <a:ea typeface="Calibri"/>
                  <a:cs typeface="Calibri"/>
                  <a:sym typeface="Calibri"/>
                </a:rPr>
                <a:t>PROGRAM</a:t>
              </a:r>
              <a:endParaRPr sz="1000" b="1" i="0" u="none" strike="noStrike" cap="none">
                <a:solidFill>
                  <a:srgbClr val="000000"/>
                </a:solidFill>
                <a:latin typeface="Calibri"/>
                <a:ea typeface="Calibri"/>
                <a:cs typeface="Calibri"/>
                <a:sym typeface="Calibri"/>
              </a:endParaRPr>
            </a:p>
          </p:txBody>
        </p:sp>
        <p:sp>
          <p:nvSpPr>
            <p:cNvPr id="245" name="Google Shape;245;g11058f36109_3_0"/>
            <p:cNvSpPr/>
            <p:nvPr/>
          </p:nvSpPr>
          <p:spPr>
            <a:xfrm>
              <a:off x="6420767" y="3710951"/>
              <a:ext cx="864600" cy="704400"/>
            </a:xfrm>
            <a:prstGeom prst="rect">
              <a:avLst/>
            </a:prstGeom>
            <a:solidFill>
              <a:srgbClr val="D9EAD3"/>
            </a:solidFill>
            <a:ln w="38100"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400"/>
                <a:buFont typeface="Arial"/>
                <a:buNone/>
              </a:pPr>
              <a:endParaRPr sz="1000" b="1" i="0" u="none" strike="noStrike" cap="none">
                <a:solidFill>
                  <a:srgbClr val="00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1400"/>
                <a:buFont typeface="Arial"/>
                <a:buNone/>
              </a:pPr>
              <a:r>
                <a:rPr lang="en-US" sz="1000" b="1" i="0" u="none" strike="noStrike" cap="none">
                  <a:solidFill>
                    <a:srgbClr val="000000"/>
                  </a:solidFill>
                  <a:latin typeface="Calibri"/>
                  <a:ea typeface="Calibri"/>
                  <a:cs typeface="Calibri"/>
                  <a:sym typeface="Calibri"/>
                </a:rPr>
                <a:t>DATA</a:t>
              </a:r>
              <a:endParaRPr sz="1000" b="1" i="0" u="none" strike="noStrike" cap="none">
                <a:solidFill>
                  <a:srgbClr val="000000"/>
                </a:solidFill>
                <a:latin typeface="Calibri"/>
                <a:ea typeface="Calibri"/>
                <a:cs typeface="Calibri"/>
                <a:sym typeface="Calibri"/>
              </a:endParaRPr>
            </a:p>
          </p:txBody>
        </p:sp>
      </p:grpSp>
      <p:sp>
        <p:nvSpPr>
          <p:cNvPr id="246" name="Google Shape;246;g11058f36109_3_0"/>
          <p:cNvSpPr/>
          <p:nvPr/>
        </p:nvSpPr>
        <p:spPr>
          <a:xfrm>
            <a:off x="3443200" y="3143100"/>
            <a:ext cx="1956300" cy="1326000"/>
          </a:xfrm>
          <a:prstGeom prst="rect">
            <a:avLst/>
          </a:prstGeom>
          <a:solidFill>
            <a:srgbClr val="CFE2F3"/>
          </a:solidFill>
          <a:ln>
            <a:noFill/>
          </a:ln>
          <a:effectLst>
            <a:outerShdw blurRad="57150" dist="19050" dir="5400000" algn="bl" rotWithShape="0">
              <a:srgbClr val="000000">
                <a:alpha val="48240"/>
              </a:srgbClr>
            </a:outerShdw>
          </a:effectLst>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0101110011100110</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1011000101010100</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1110001011111100</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a:solidFill>
                  <a:srgbClr val="000000"/>
                </a:solidFill>
                <a:latin typeface="Courier New"/>
                <a:ea typeface="Courier New"/>
                <a:cs typeface="Courier New"/>
                <a:sym typeface="Courier New"/>
              </a:rPr>
              <a:t>...</a:t>
            </a:r>
            <a:endParaRPr sz="1400" b="0" i="0" u="none" strike="noStrike" cap="none">
              <a:solidFill>
                <a:srgbClr val="000000"/>
              </a:solidFill>
              <a:latin typeface="Courier New"/>
              <a:ea typeface="Courier New"/>
              <a:cs typeface="Courier New"/>
              <a:sym typeface="Courier New"/>
            </a:endParaRPr>
          </a:p>
          <a:p>
            <a:pPr marL="0" marR="0" lvl="0" indent="0" algn="r" rtl="0">
              <a:lnSpc>
                <a:spcPct val="100000"/>
              </a:lnSpc>
              <a:spcBef>
                <a:spcPts val="0"/>
              </a:spcBef>
              <a:spcAft>
                <a:spcPts val="0"/>
              </a:spcAft>
              <a:buClr>
                <a:srgbClr val="000000"/>
              </a:buClr>
              <a:buSzPts val="1400"/>
              <a:buFont typeface="Arial"/>
              <a:buNone/>
            </a:pPr>
            <a:endParaRPr sz="1200" b="0" i="0" u="none" strike="noStrike" cap="none">
              <a:solidFill>
                <a:srgbClr val="000000"/>
              </a:solidFill>
              <a:latin typeface="Courier New"/>
              <a:ea typeface="Courier New"/>
              <a:cs typeface="Courier New"/>
              <a:sym typeface="Courier New"/>
            </a:endParaRPr>
          </a:p>
          <a:p>
            <a:pPr marL="0" marR="0" lvl="0" indent="0" algn="r" rtl="0">
              <a:lnSpc>
                <a:spcPct val="100000"/>
              </a:lnSpc>
              <a:spcBef>
                <a:spcPts val="0"/>
              </a:spcBef>
              <a:spcAft>
                <a:spcPts val="0"/>
              </a:spcAft>
              <a:buClr>
                <a:srgbClr val="000000"/>
              </a:buClr>
              <a:buSzPts val="1400"/>
              <a:buFont typeface="Arial"/>
              <a:buNone/>
            </a:pPr>
            <a:r>
              <a:rPr lang="en-US" sz="1200" b="0" i="0" u="none" strike="noStrike" cap="none">
                <a:solidFill>
                  <a:schemeClr val="dk1"/>
                </a:solidFill>
                <a:latin typeface="Calibri"/>
                <a:ea typeface="Calibri"/>
                <a:cs typeface="Calibri"/>
                <a:sym typeface="Calibri"/>
              </a:rPr>
              <a:t>Machine Code Instructions</a:t>
            </a:r>
            <a:endParaRPr sz="1200" b="0" i="0" u="none" strike="noStrike" cap="none">
              <a:solidFill>
                <a:schemeClr val="dk1"/>
              </a:solidFill>
              <a:latin typeface="Calibri"/>
              <a:ea typeface="Calibri"/>
              <a:cs typeface="Calibri"/>
              <a:sym typeface="Calibri"/>
            </a:endParaRPr>
          </a:p>
        </p:txBody>
      </p:sp>
      <p:sp>
        <p:nvSpPr>
          <p:cNvPr id="247" name="Google Shape;247;g11058f36109_3_0"/>
          <p:cNvSpPr/>
          <p:nvPr/>
        </p:nvSpPr>
        <p:spPr>
          <a:xfrm>
            <a:off x="357025" y="1626725"/>
            <a:ext cx="1956300" cy="1368000"/>
          </a:xfrm>
          <a:prstGeom prst="rect">
            <a:avLst/>
          </a:prstGeom>
          <a:solidFill>
            <a:srgbClr val="F3F3F3"/>
          </a:solidFill>
          <a:ln>
            <a:noFill/>
          </a:ln>
          <a:effectLst>
            <a:outerShdw blurRad="57150" dist="19050" dir="5400000" algn="bl" rotWithShape="0">
              <a:srgbClr val="000000">
                <a:alpha val="48240"/>
              </a:srgbClr>
            </a:outerShdw>
          </a:effectLst>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while (i &lt; 100) {</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  sum += arr[i];</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  i++;</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a:t>
            </a:r>
            <a:endParaRPr sz="1200" b="1" i="0" u="none" strike="noStrike" cap="none">
              <a:solidFill>
                <a:srgbClr val="000000"/>
              </a:solidFill>
              <a:latin typeface="Courier New"/>
              <a:ea typeface="Courier New"/>
              <a:cs typeface="Courier New"/>
              <a:sym typeface="Courier New"/>
            </a:endParaRPr>
          </a:p>
          <a:p>
            <a:pPr marL="0" marR="0" lvl="0" indent="0" algn="r" rtl="0">
              <a:lnSpc>
                <a:spcPct val="100000"/>
              </a:lnSpc>
              <a:spcBef>
                <a:spcPts val="0"/>
              </a:spcBef>
              <a:spcAft>
                <a:spcPts val="0"/>
              </a:spcAft>
              <a:buClr>
                <a:srgbClr val="000000"/>
              </a:buClr>
              <a:buSzPts val="1400"/>
              <a:buFont typeface="Arial"/>
              <a:buNone/>
            </a:pPr>
            <a:r>
              <a:rPr lang="en-US" sz="1200" b="0" i="0" u="none" strike="noStrike" cap="none">
                <a:solidFill>
                  <a:schemeClr val="dk1"/>
                </a:solidFill>
                <a:latin typeface="Calibri"/>
                <a:ea typeface="Calibri"/>
                <a:cs typeface="Calibri"/>
                <a:sym typeface="Calibri"/>
              </a:rPr>
              <a:t>Java</a:t>
            </a:r>
            <a:endParaRPr sz="1200" b="0" i="0" u="none" strike="noStrike" cap="none">
              <a:solidFill>
                <a:schemeClr val="dk1"/>
              </a:solidFill>
              <a:latin typeface="Calibri"/>
              <a:ea typeface="Calibri"/>
              <a:cs typeface="Calibri"/>
              <a:sym typeface="Calibri"/>
            </a:endParaRPr>
          </a:p>
        </p:txBody>
      </p:sp>
      <p:sp>
        <p:nvSpPr>
          <p:cNvPr id="248" name="Google Shape;248;g11058f36109_3_0"/>
          <p:cNvSpPr/>
          <p:nvPr/>
        </p:nvSpPr>
        <p:spPr>
          <a:xfrm>
            <a:off x="357025" y="4769725"/>
            <a:ext cx="1956300" cy="1326000"/>
          </a:xfrm>
          <a:prstGeom prst="rect">
            <a:avLst/>
          </a:prstGeom>
          <a:solidFill>
            <a:srgbClr val="F3F3F3"/>
          </a:solidFill>
          <a:ln>
            <a:noFill/>
          </a:ln>
          <a:effectLst>
            <a:outerShdw blurRad="57150" dist="19050" dir="5400000" algn="bl" rotWithShape="0">
              <a:srgbClr val="000000">
                <a:alpha val="48240"/>
              </a:srgbClr>
            </a:outerShdw>
          </a:effectLst>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movq $5, %rdx</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addq %rsx, %rdx</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movq %rdx, %rax</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ret</a:t>
            </a:r>
            <a:endParaRPr sz="1400" b="1" i="0" u="none" strike="noStrike" cap="none">
              <a:solidFill>
                <a:srgbClr val="000000"/>
              </a:solidFill>
              <a:latin typeface="Courier New"/>
              <a:ea typeface="Courier New"/>
              <a:cs typeface="Courier New"/>
              <a:sym typeface="Courier New"/>
            </a:endParaRPr>
          </a:p>
          <a:p>
            <a:pPr marL="0" marR="0" lvl="0" indent="0" algn="r" rtl="0">
              <a:lnSpc>
                <a:spcPct val="100000"/>
              </a:lnSpc>
              <a:spcBef>
                <a:spcPts val="0"/>
              </a:spcBef>
              <a:spcAft>
                <a:spcPts val="0"/>
              </a:spcAft>
              <a:buClr>
                <a:srgbClr val="000000"/>
              </a:buClr>
              <a:buSzPts val="1400"/>
              <a:buFont typeface="Arial"/>
              <a:buNone/>
            </a:pPr>
            <a:endParaRPr sz="1200" b="0" i="0" u="none" strike="noStrike" cap="none">
              <a:solidFill>
                <a:srgbClr val="000000"/>
              </a:solidFill>
              <a:latin typeface="Courier New"/>
              <a:ea typeface="Courier New"/>
              <a:cs typeface="Courier New"/>
              <a:sym typeface="Courier New"/>
            </a:endParaRPr>
          </a:p>
          <a:p>
            <a:pPr marL="0" marR="0" lvl="0" indent="0" algn="r" rtl="0">
              <a:lnSpc>
                <a:spcPct val="100000"/>
              </a:lnSpc>
              <a:spcBef>
                <a:spcPts val="0"/>
              </a:spcBef>
              <a:spcAft>
                <a:spcPts val="0"/>
              </a:spcAft>
              <a:buClr>
                <a:srgbClr val="000000"/>
              </a:buClr>
              <a:buSzPts val="1400"/>
              <a:buFont typeface="Arial"/>
              <a:buNone/>
            </a:pPr>
            <a:r>
              <a:rPr lang="en-US" sz="1200" b="0" i="0" u="none" strike="noStrike" cap="none">
                <a:solidFill>
                  <a:schemeClr val="dk1"/>
                </a:solidFill>
                <a:latin typeface="Calibri"/>
                <a:ea typeface="Calibri"/>
                <a:cs typeface="Calibri"/>
                <a:sym typeface="Calibri"/>
              </a:rPr>
              <a:t>Assembly Language</a:t>
            </a:r>
            <a:endParaRPr sz="1200" b="0" i="0" u="none" strike="noStrike" cap="none">
              <a:solidFill>
                <a:schemeClr val="dk1"/>
              </a:solidFill>
              <a:latin typeface="Calibri"/>
              <a:ea typeface="Calibri"/>
              <a:cs typeface="Calibri"/>
              <a:sym typeface="Calibri"/>
            </a:endParaRPr>
          </a:p>
        </p:txBody>
      </p:sp>
      <p:sp>
        <p:nvSpPr>
          <p:cNvPr id="249" name="Google Shape;249;g11058f36109_3_0"/>
          <p:cNvSpPr/>
          <p:nvPr/>
        </p:nvSpPr>
        <p:spPr>
          <a:xfrm>
            <a:off x="5470200" y="4113225"/>
            <a:ext cx="905700" cy="453000"/>
          </a:xfrm>
          <a:prstGeom prst="rightArrow">
            <a:avLst>
              <a:gd name="adj1" fmla="val 50000"/>
              <a:gd name="adj2" fmla="val 50000"/>
            </a:avLst>
          </a:prstGeom>
          <a:solidFill>
            <a:srgbClr val="CC000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50" name="Google Shape;250;g11058f36109_3_0"/>
          <p:cNvSpPr txBox="1"/>
          <p:nvPr/>
        </p:nvSpPr>
        <p:spPr>
          <a:xfrm>
            <a:off x="5136300" y="4469100"/>
            <a:ext cx="1573500" cy="3651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CC0000"/>
                </a:solidFill>
                <a:latin typeface="Calibri"/>
                <a:ea typeface="Calibri"/>
                <a:cs typeface="Calibri"/>
                <a:sym typeface="Calibri"/>
              </a:rPr>
              <a:t>Load &amp; Execute</a:t>
            </a:r>
            <a:endParaRPr sz="1400" b="1" i="0" u="none" strike="noStrike" cap="none">
              <a:solidFill>
                <a:srgbClr val="CC0000"/>
              </a:solidFill>
              <a:latin typeface="Calibri"/>
              <a:ea typeface="Calibri"/>
              <a:cs typeface="Calibri"/>
              <a:sym typeface="Calibri"/>
            </a:endParaRPr>
          </a:p>
        </p:txBody>
      </p:sp>
      <p:sp>
        <p:nvSpPr>
          <p:cNvPr id="251" name="Google Shape;251;g11058f36109_3_0"/>
          <p:cNvSpPr/>
          <p:nvPr/>
        </p:nvSpPr>
        <p:spPr>
          <a:xfrm rot="10800000" flipH="1">
            <a:off x="2428475" y="2107725"/>
            <a:ext cx="1437600" cy="981000"/>
          </a:xfrm>
          <a:prstGeom prst="bentUpArrow">
            <a:avLst>
              <a:gd name="adj1" fmla="val 25000"/>
              <a:gd name="adj2" fmla="val 25000"/>
              <a:gd name="adj3" fmla="val 25000"/>
            </a:avLst>
          </a:prstGeom>
          <a:solidFill>
            <a:srgbClr val="CC000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52" name="Google Shape;252;g11058f36109_3_0"/>
          <p:cNvSpPr txBox="1"/>
          <p:nvPr/>
        </p:nvSpPr>
        <p:spPr>
          <a:xfrm>
            <a:off x="2733975" y="1742625"/>
            <a:ext cx="1573500" cy="3651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CC0000"/>
                </a:solidFill>
                <a:latin typeface="Calibri"/>
                <a:ea typeface="Calibri"/>
                <a:cs typeface="Calibri"/>
                <a:sym typeface="Calibri"/>
              </a:rPr>
              <a:t>Compile</a:t>
            </a:r>
            <a:endParaRPr sz="1400" b="1" i="0" u="none" strike="noStrike" cap="none">
              <a:solidFill>
                <a:srgbClr val="CC0000"/>
              </a:solidFill>
              <a:latin typeface="Calibri"/>
              <a:ea typeface="Calibri"/>
              <a:cs typeface="Calibri"/>
              <a:sym typeface="Calibri"/>
            </a:endParaRPr>
          </a:p>
        </p:txBody>
      </p:sp>
      <p:sp>
        <p:nvSpPr>
          <p:cNvPr id="253" name="Google Shape;253;g11058f36109_3_0"/>
          <p:cNvSpPr/>
          <p:nvPr/>
        </p:nvSpPr>
        <p:spPr>
          <a:xfrm>
            <a:off x="2428475" y="4566225"/>
            <a:ext cx="1437600" cy="1011300"/>
          </a:xfrm>
          <a:prstGeom prst="bentUpArrow">
            <a:avLst>
              <a:gd name="adj1" fmla="val 25000"/>
              <a:gd name="adj2" fmla="val 25000"/>
              <a:gd name="adj3" fmla="val 25000"/>
            </a:avLst>
          </a:prstGeom>
          <a:solidFill>
            <a:srgbClr val="CC000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54" name="Google Shape;254;g11058f36109_3_0"/>
          <p:cNvSpPr txBox="1"/>
          <p:nvPr/>
        </p:nvSpPr>
        <p:spPr>
          <a:xfrm>
            <a:off x="2733975" y="5577525"/>
            <a:ext cx="1573500" cy="3651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CC0000"/>
                </a:solidFill>
                <a:latin typeface="Calibri"/>
                <a:ea typeface="Calibri"/>
                <a:cs typeface="Calibri"/>
                <a:sym typeface="Calibri"/>
              </a:rPr>
              <a:t>Assemble</a:t>
            </a:r>
            <a:endParaRPr sz="1400" b="1" i="0" u="none" strike="noStrike" cap="none">
              <a:solidFill>
                <a:srgbClr val="CC0000"/>
              </a:solidFill>
              <a:latin typeface="Calibri"/>
              <a:ea typeface="Calibri"/>
              <a:cs typeface="Calibri"/>
              <a:sym typeface="Calibri"/>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58"/>
        <p:cNvGrpSpPr/>
        <p:nvPr/>
      </p:nvGrpSpPr>
      <p:grpSpPr>
        <a:xfrm>
          <a:off x="0" y="0"/>
          <a:ext cx="0" cy="0"/>
          <a:chOff x="0" y="0"/>
          <a:chExt cx="0" cy="0"/>
        </a:xfrm>
      </p:grpSpPr>
      <p:sp>
        <p:nvSpPr>
          <p:cNvPr id="259" name="Google Shape;259;g11058f36109_3_28"/>
          <p:cNvSpPr txBox="1">
            <a:spLocks noGrp="1"/>
          </p:cNvSpPr>
          <p:nvPr>
            <p:ph type="title"/>
          </p:nvPr>
        </p:nvSpPr>
        <p:spPr>
          <a:xfrm>
            <a:off x="357018" y="435678"/>
            <a:ext cx="8406000"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Producing Machine Code</a:t>
            </a:r>
            <a:endParaRPr/>
          </a:p>
        </p:txBody>
      </p:sp>
      <p:sp>
        <p:nvSpPr>
          <p:cNvPr id="260" name="Google Shape;260;g11058f36109_3_28"/>
          <p:cNvSpPr txBox="1">
            <a:spLocks noGrp="1"/>
          </p:cNvSpPr>
          <p:nvPr>
            <p:ph type="sldNum" idx="12"/>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16</a:t>
            </a:fld>
            <a:endParaRPr/>
          </a:p>
        </p:txBody>
      </p:sp>
      <p:sp>
        <p:nvSpPr>
          <p:cNvPr id="261" name="Google Shape;261;g11058f36109_3_28"/>
          <p:cNvSpPr txBox="1"/>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200"/>
              <a:buFont typeface="Arial"/>
              <a:buNone/>
            </a:pPr>
            <a:fld id="{00000000-1234-1234-1234-123412341234}" type="slidenum">
              <a:rPr lang="en-US" sz="1200" b="1" i="0" u="none" strike="noStrike" cap="none">
                <a:solidFill>
                  <a:srgbClr val="4B2A85"/>
                </a:solidFill>
                <a:latin typeface="Calibri"/>
                <a:ea typeface="Calibri"/>
                <a:cs typeface="Calibri"/>
                <a:sym typeface="Calibri"/>
              </a:rPr>
              <a:t>16</a:t>
            </a:fld>
            <a:endParaRPr sz="1200" b="1" i="0" u="none" strike="noStrike" cap="none">
              <a:solidFill>
                <a:srgbClr val="4B2A85"/>
              </a:solidFill>
              <a:latin typeface="Calibri"/>
              <a:ea typeface="Calibri"/>
              <a:cs typeface="Calibri"/>
              <a:sym typeface="Calibri"/>
            </a:endParaRPr>
          </a:p>
        </p:txBody>
      </p:sp>
      <p:grpSp>
        <p:nvGrpSpPr>
          <p:cNvPr id="262" name="Google Shape;262;g11058f36109_3_28"/>
          <p:cNvGrpSpPr/>
          <p:nvPr/>
        </p:nvGrpSpPr>
        <p:grpSpPr>
          <a:xfrm>
            <a:off x="6446600" y="2659638"/>
            <a:ext cx="2406300" cy="2292900"/>
            <a:chOff x="6262025" y="2282550"/>
            <a:chExt cx="2406300" cy="2292900"/>
          </a:xfrm>
        </p:grpSpPr>
        <p:sp>
          <p:nvSpPr>
            <p:cNvPr id="263" name="Google Shape;263;g11058f36109_3_28"/>
            <p:cNvSpPr/>
            <p:nvPr/>
          </p:nvSpPr>
          <p:spPr>
            <a:xfrm>
              <a:off x="6262025" y="2282550"/>
              <a:ext cx="2406300" cy="2292900"/>
            </a:xfrm>
            <a:prstGeom prst="rect">
              <a:avLst/>
            </a:prstGeom>
            <a:solidFill>
              <a:srgbClr val="FFFFFF"/>
            </a:solidFill>
            <a:ln w="38100" cap="flat" cmpd="sng">
              <a:solidFill>
                <a:srgbClr val="666666"/>
              </a:solidFill>
              <a:prstDash val="solid"/>
              <a:round/>
              <a:headEnd type="none" w="sm" len="sm"/>
              <a:tailEnd type="none" w="sm" len="sm"/>
            </a:ln>
            <a:effectLst>
              <a:outerShdw blurRad="57150" dist="19050" dir="5400000" algn="bl" rotWithShape="0">
                <a:srgbClr val="000000">
                  <a:alpha val="48240"/>
                </a:srgbClr>
              </a:outerShdw>
            </a:effectLst>
          </p:spPr>
          <p:txBody>
            <a:bodyPr spcFirstLastPara="1" wrap="square" lIns="91425" tIns="91425" rIns="91425" bIns="91425" anchor="t" anchorCtr="0">
              <a:noAutofit/>
            </a:bodyPr>
            <a:lstStyle/>
            <a:p>
              <a:pPr marL="0" marR="0" lvl="0" indent="0" algn="ctr" rtl="0">
                <a:lnSpc>
                  <a:spcPct val="100000"/>
                </a:lnSpc>
                <a:spcBef>
                  <a:spcPts val="1000"/>
                </a:spcBef>
                <a:spcAft>
                  <a:spcPts val="0"/>
                </a:spcAft>
                <a:buClr>
                  <a:srgbClr val="000000"/>
                </a:buClr>
                <a:buSzPts val="2000"/>
                <a:buFont typeface="Arial"/>
                <a:buNone/>
              </a:pPr>
              <a:endParaRPr sz="1200" b="1" i="0" u="none" strike="noStrike" cap="none">
                <a:solidFill>
                  <a:srgbClr val="000000"/>
                </a:solidFill>
                <a:latin typeface="Calibri"/>
                <a:ea typeface="Calibri"/>
                <a:cs typeface="Calibri"/>
                <a:sym typeface="Calibri"/>
              </a:endParaRPr>
            </a:p>
          </p:txBody>
        </p:sp>
        <p:sp>
          <p:nvSpPr>
            <p:cNvPr id="264" name="Google Shape;264;g11058f36109_3_28"/>
            <p:cNvSpPr/>
            <p:nvPr/>
          </p:nvSpPr>
          <p:spPr>
            <a:xfrm>
              <a:off x="6354525" y="2379775"/>
              <a:ext cx="1008600" cy="21129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1000"/>
                </a:spcBef>
                <a:spcAft>
                  <a:spcPts val="0"/>
                </a:spcAft>
                <a:buClr>
                  <a:srgbClr val="000000"/>
                </a:buClr>
                <a:buSzPts val="2000"/>
                <a:buFont typeface="Arial"/>
                <a:buNone/>
              </a:pPr>
              <a:r>
                <a:rPr lang="en-US" sz="1600" b="1" i="0" u="none" strike="noStrike" cap="none">
                  <a:solidFill>
                    <a:srgbClr val="000000"/>
                  </a:solidFill>
                  <a:latin typeface="Calibri"/>
                  <a:ea typeface="Calibri"/>
                  <a:cs typeface="Calibri"/>
                  <a:sym typeface="Calibri"/>
                </a:rPr>
                <a:t>MEMORY</a:t>
              </a:r>
              <a:endParaRPr sz="1600" b="1" i="0" u="none" strike="noStrike" cap="none">
                <a:solidFill>
                  <a:srgbClr val="000000"/>
                </a:solidFill>
                <a:latin typeface="Calibri"/>
                <a:ea typeface="Calibri"/>
                <a:cs typeface="Calibri"/>
                <a:sym typeface="Calibri"/>
              </a:endParaRPr>
            </a:p>
          </p:txBody>
        </p:sp>
        <p:sp>
          <p:nvSpPr>
            <p:cNvPr id="265" name="Google Shape;265;g11058f36109_3_28"/>
            <p:cNvSpPr/>
            <p:nvPr/>
          </p:nvSpPr>
          <p:spPr>
            <a:xfrm>
              <a:off x="7613073" y="2379775"/>
              <a:ext cx="949800" cy="21129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1000"/>
                </a:spcBef>
                <a:spcAft>
                  <a:spcPts val="0"/>
                </a:spcAft>
                <a:buClr>
                  <a:srgbClr val="000000"/>
                </a:buClr>
                <a:buSzPts val="2000"/>
                <a:buFont typeface="Arial"/>
                <a:buNone/>
              </a:pPr>
              <a:r>
                <a:rPr lang="en-US" sz="2000" b="1" i="0" u="none" strike="noStrike" cap="none">
                  <a:solidFill>
                    <a:srgbClr val="000000"/>
                  </a:solidFill>
                  <a:latin typeface="Calibri"/>
                  <a:ea typeface="Calibri"/>
                  <a:cs typeface="Calibri"/>
                  <a:sym typeface="Calibri"/>
                </a:rPr>
                <a:t>CPU</a:t>
              </a:r>
              <a:endParaRPr sz="2000" b="1" i="0" u="none" strike="noStrike" cap="none">
                <a:solidFill>
                  <a:srgbClr val="000000"/>
                </a:solidFill>
                <a:latin typeface="Calibri"/>
                <a:ea typeface="Calibri"/>
                <a:cs typeface="Calibri"/>
                <a:sym typeface="Calibri"/>
              </a:endParaRPr>
            </a:p>
          </p:txBody>
        </p:sp>
        <p:sp>
          <p:nvSpPr>
            <p:cNvPr id="266" name="Google Shape;266;g11058f36109_3_28"/>
            <p:cNvSpPr/>
            <p:nvPr/>
          </p:nvSpPr>
          <p:spPr>
            <a:xfrm>
              <a:off x="7686973" y="3966250"/>
              <a:ext cx="817800" cy="1938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50000"/>
                </a:lnSpc>
                <a:spcBef>
                  <a:spcPts val="0"/>
                </a:spcBef>
                <a:spcAft>
                  <a:spcPts val="0"/>
                </a:spcAft>
                <a:buClr>
                  <a:srgbClr val="000000"/>
                </a:buClr>
                <a:buSzPts val="1400"/>
                <a:buFont typeface="Arial"/>
                <a:buNone/>
              </a:pPr>
              <a:r>
                <a:rPr lang="en-US" sz="800" b="1" i="0" u="none" strike="noStrike" cap="none">
                  <a:solidFill>
                    <a:srgbClr val="000000"/>
                  </a:solidFill>
                  <a:latin typeface="Calibri"/>
                  <a:ea typeface="Calibri"/>
                  <a:cs typeface="Calibri"/>
                  <a:sym typeface="Calibri"/>
                </a:rPr>
                <a:t>REGISTERS</a:t>
              </a:r>
              <a:endParaRPr sz="800" b="1" i="0" u="none" strike="noStrike" cap="none">
                <a:solidFill>
                  <a:srgbClr val="000000"/>
                </a:solidFill>
                <a:latin typeface="Calibri"/>
                <a:ea typeface="Calibri"/>
                <a:cs typeface="Calibri"/>
                <a:sym typeface="Calibri"/>
              </a:endParaRPr>
            </a:p>
          </p:txBody>
        </p:sp>
        <p:sp>
          <p:nvSpPr>
            <p:cNvPr id="267" name="Google Shape;267;g11058f36109_3_28"/>
            <p:cNvSpPr/>
            <p:nvPr/>
          </p:nvSpPr>
          <p:spPr>
            <a:xfrm>
              <a:off x="7686973" y="4247225"/>
              <a:ext cx="817800" cy="1938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50000"/>
                </a:lnSpc>
                <a:spcBef>
                  <a:spcPts val="0"/>
                </a:spcBef>
                <a:spcAft>
                  <a:spcPts val="0"/>
                </a:spcAft>
                <a:buClr>
                  <a:srgbClr val="000000"/>
                </a:buClr>
                <a:buSzPts val="1400"/>
                <a:buFont typeface="Arial"/>
                <a:buNone/>
              </a:pPr>
              <a:r>
                <a:rPr lang="en-US" sz="800" b="1" i="0" u="none" strike="noStrike" cap="none">
                  <a:solidFill>
                    <a:srgbClr val="000000"/>
                  </a:solidFill>
                  <a:latin typeface="Calibri"/>
                  <a:ea typeface="Calibri"/>
                  <a:cs typeface="Calibri"/>
                  <a:sym typeface="Calibri"/>
                </a:rPr>
                <a:t>CONTROL</a:t>
              </a:r>
              <a:endParaRPr sz="800" b="1" i="0" u="none" strike="noStrike" cap="none">
                <a:solidFill>
                  <a:srgbClr val="000000"/>
                </a:solidFill>
                <a:latin typeface="Calibri"/>
                <a:ea typeface="Calibri"/>
                <a:cs typeface="Calibri"/>
                <a:sym typeface="Calibri"/>
              </a:endParaRPr>
            </a:p>
          </p:txBody>
        </p:sp>
        <p:sp>
          <p:nvSpPr>
            <p:cNvPr id="268" name="Google Shape;268;g11058f36109_3_28"/>
            <p:cNvSpPr/>
            <p:nvPr/>
          </p:nvSpPr>
          <p:spPr>
            <a:xfrm rot="10800000">
              <a:off x="7313068" y="3437385"/>
              <a:ext cx="304200" cy="254400"/>
            </a:xfrm>
            <a:prstGeom prst="rightArrow">
              <a:avLst>
                <a:gd name="adj1" fmla="val 50000"/>
                <a:gd name="adj2" fmla="val 50000"/>
              </a:avLst>
            </a:prstGeom>
            <a:solidFill>
              <a:srgbClr val="714EA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69" name="Google Shape;269;g11058f36109_3_28"/>
            <p:cNvSpPr/>
            <p:nvPr/>
          </p:nvSpPr>
          <p:spPr>
            <a:xfrm>
              <a:off x="7350030" y="3182975"/>
              <a:ext cx="304200" cy="254400"/>
            </a:xfrm>
            <a:prstGeom prst="rightArrow">
              <a:avLst>
                <a:gd name="adj1" fmla="val 50000"/>
                <a:gd name="adj2" fmla="val 50000"/>
              </a:avLst>
            </a:prstGeom>
            <a:solidFill>
              <a:srgbClr val="714EA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270" name="Google Shape;270;g11058f36109_3_28"/>
            <p:cNvPicPr preferRelativeResize="0"/>
            <p:nvPr/>
          </p:nvPicPr>
          <p:blipFill rotWithShape="1">
            <a:blip r:embed="rId3">
              <a:alphaModFix/>
            </a:blip>
            <a:srcRect/>
            <a:stretch/>
          </p:blipFill>
          <p:spPr>
            <a:xfrm>
              <a:off x="7691386" y="2952737"/>
              <a:ext cx="875853" cy="966966"/>
            </a:xfrm>
            <a:prstGeom prst="rect">
              <a:avLst/>
            </a:prstGeom>
            <a:noFill/>
            <a:ln>
              <a:noFill/>
            </a:ln>
          </p:spPr>
        </p:pic>
        <p:sp>
          <p:nvSpPr>
            <p:cNvPr id="271" name="Google Shape;271;g11058f36109_3_28"/>
            <p:cNvSpPr/>
            <p:nvPr/>
          </p:nvSpPr>
          <p:spPr>
            <a:xfrm>
              <a:off x="6409374" y="2989425"/>
              <a:ext cx="864600" cy="655500"/>
            </a:xfrm>
            <a:prstGeom prst="rect">
              <a:avLst/>
            </a:prstGeom>
            <a:solidFill>
              <a:srgbClr val="CFE2F3"/>
            </a:solidFill>
            <a:ln w="38100"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400"/>
                <a:buFont typeface="Arial"/>
                <a:buNone/>
              </a:pPr>
              <a:endParaRPr sz="1000" b="1" i="0" u="none" strike="noStrike" cap="none">
                <a:solidFill>
                  <a:srgbClr val="00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1400"/>
                <a:buFont typeface="Arial"/>
                <a:buNone/>
              </a:pPr>
              <a:r>
                <a:rPr lang="en-US" sz="1000" b="1" i="0" u="none" strike="noStrike" cap="none">
                  <a:solidFill>
                    <a:srgbClr val="000000"/>
                  </a:solidFill>
                  <a:latin typeface="Calibri"/>
                  <a:ea typeface="Calibri"/>
                  <a:cs typeface="Calibri"/>
                  <a:sym typeface="Calibri"/>
                </a:rPr>
                <a:t>PROGRAM</a:t>
              </a:r>
              <a:endParaRPr sz="1000" b="1" i="0" u="none" strike="noStrike" cap="none">
                <a:solidFill>
                  <a:srgbClr val="000000"/>
                </a:solidFill>
                <a:latin typeface="Calibri"/>
                <a:ea typeface="Calibri"/>
                <a:cs typeface="Calibri"/>
                <a:sym typeface="Calibri"/>
              </a:endParaRPr>
            </a:p>
          </p:txBody>
        </p:sp>
        <p:sp>
          <p:nvSpPr>
            <p:cNvPr id="272" name="Google Shape;272;g11058f36109_3_28"/>
            <p:cNvSpPr/>
            <p:nvPr/>
          </p:nvSpPr>
          <p:spPr>
            <a:xfrm>
              <a:off x="6420767" y="3710951"/>
              <a:ext cx="864600" cy="704400"/>
            </a:xfrm>
            <a:prstGeom prst="rect">
              <a:avLst/>
            </a:prstGeom>
            <a:solidFill>
              <a:srgbClr val="D9EAD3"/>
            </a:solidFill>
            <a:ln w="38100"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400"/>
                <a:buFont typeface="Arial"/>
                <a:buNone/>
              </a:pPr>
              <a:endParaRPr sz="1000" b="1" i="0" u="none" strike="noStrike" cap="none">
                <a:solidFill>
                  <a:srgbClr val="00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1400"/>
                <a:buFont typeface="Arial"/>
                <a:buNone/>
              </a:pPr>
              <a:r>
                <a:rPr lang="en-US" sz="1000" b="1" i="0" u="none" strike="noStrike" cap="none">
                  <a:solidFill>
                    <a:srgbClr val="000000"/>
                  </a:solidFill>
                  <a:latin typeface="Calibri"/>
                  <a:ea typeface="Calibri"/>
                  <a:cs typeface="Calibri"/>
                  <a:sym typeface="Calibri"/>
                </a:rPr>
                <a:t>DATA</a:t>
              </a:r>
              <a:endParaRPr sz="1000" b="1" i="0" u="none" strike="noStrike" cap="none">
                <a:solidFill>
                  <a:srgbClr val="000000"/>
                </a:solidFill>
                <a:latin typeface="Calibri"/>
                <a:ea typeface="Calibri"/>
                <a:cs typeface="Calibri"/>
                <a:sym typeface="Calibri"/>
              </a:endParaRPr>
            </a:p>
          </p:txBody>
        </p:sp>
      </p:grpSp>
      <p:sp>
        <p:nvSpPr>
          <p:cNvPr id="273" name="Google Shape;273;g11058f36109_3_28"/>
          <p:cNvSpPr/>
          <p:nvPr/>
        </p:nvSpPr>
        <p:spPr>
          <a:xfrm>
            <a:off x="3443200" y="3143100"/>
            <a:ext cx="1956300" cy="1326000"/>
          </a:xfrm>
          <a:prstGeom prst="rect">
            <a:avLst/>
          </a:prstGeom>
          <a:solidFill>
            <a:srgbClr val="CFE2F3"/>
          </a:solidFill>
          <a:ln>
            <a:noFill/>
          </a:ln>
          <a:effectLst>
            <a:outerShdw blurRad="57150" dist="19050" dir="5400000" algn="bl" rotWithShape="0">
              <a:srgbClr val="000000">
                <a:alpha val="48240"/>
              </a:srgbClr>
            </a:outerShdw>
          </a:effectLst>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0101110011100110</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1011000101010100</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1110001011111100</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a:solidFill>
                  <a:srgbClr val="000000"/>
                </a:solidFill>
                <a:latin typeface="Courier New"/>
                <a:ea typeface="Courier New"/>
                <a:cs typeface="Courier New"/>
                <a:sym typeface="Courier New"/>
              </a:rPr>
              <a:t>...</a:t>
            </a:r>
            <a:endParaRPr sz="1400" b="0" i="0" u="none" strike="noStrike" cap="none">
              <a:solidFill>
                <a:srgbClr val="000000"/>
              </a:solidFill>
              <a:latin typeface="Courier New"/>
              <a:ea typeface="Courier New"/>
              <a:cs typeface="Courier New"/>
              <a:sym typeface="Courier New"/>
            </a:endParaRPr>
          </a:p>
          <a:p>
            <a:pPr marL="0" marR="0" lvl="0" indent="0" algn="r" rtl="0">
              <a:lnSpc>
                <a:spcPct val="100000"/>
              </a:lnSpc>
              <a:spcBef>
                <a:spcPts val="0"/>
              </a:spcBef>
              <a:spcAft>
                <a:spcPts val="0"/>
              </a:spcAft>
              <a:buClr>
                <a:srgbClr val="000000"/>
              </a:buClr>
              <a:buSzPts val="1400"/>
              <a:buFont typeface="Arial"/>
              <a:buNone/>
            </a:pPr>
            <a:endParaRPr sz="1200" b="0" i="0" u="none" strike="noStrike" cap="none">
              <a:solidFill>
                <a:srgbClr val="000000"/>
              </a:solidFill>
              <a:latin typeface="Courier New"/>
              <a:ea typeface="Courier New"/>
              <a:cs typeface="Courier New"/>
              <a:sym typeface="Courier New"/>
            </a:endParaRPr>
          </a:p>
          <a:p>
            <a:pPr marL="0" marR="0" lvl="0" indent="0" algn="r" rtl="0">
              <a:lnSpc>
                <a:spcPct val="100000"/>
              </a:lnSpc>
              <a:spcBef>
                <a:spcPts val="0"/>
              </a:spcBef>
              <a:spcAft>
                <a:spcPts val="0"/>
              </a:spcAft>
              <a:buClr>
                <a:srgbClr val="000000"/>
              </a:buClr>
              <a:buSzPts val="1400"/>
              <a:buFont typeface="Arial"/>
              <a:buNone/>
            </a:pPr>
            <a:r>
              <a:rPr lang="en-US" sz="1200" b="0" i="0" u="none" strike="noStrike" cap="none">
                <a:solidFill>
                  <a:schemeClr val="dk1"/>
                </a:solidFill>
                <a:latin typeface="Calibri"/>
                <a:ea typeface="Calibri"/>
                <a:cs typeface="Calibri"/>
                <a:sym typeface="Calibri"/>
              </a:rPr>
              <a:t>Machine Code Instructions</a:t>
            </a:r>
            <a:endParaRPr sz="1200" b="0" i="0" u="none" strike="noStrike" cap="none">
              <a:solidFill>
                <a:schemeClr val="dk1"/>
              </a:solidFill>
              <a:latin typeface="Calibri"/>
              <a:ea typeface="Calibri"/>
              <a:cs typeface="Calibri"/>
              <a:sym typeface="Calibri"/>
            </a:endParaRPr>
          </a:p>
        </p:txBody>
      </p:sp>
      <p:sp>
        <p:nvSpPr>
          <p:cNvPr id="274" name="Google Shape;274;g11058f36109_3_28"/>
          <p:cNvSpPr/>
          <p:nvPr/>
        </p:nvSpPr>
        <p:spPr>
          <a:xfrm>
            <a:off x="357025" y="1626725"/>
            <a:ext cx="1956300" cy="1368000"/>
          </a:xfrm>
          <a:prstGeom prst="rect">
            <a:avLst/>
          </a:prstGeom>
          <a:solidFill>
            <a:srgbClr val="F3F3F3"/>
          </a:solidFill>
          <a:ln>
            <a:noFill/>
          </a:ln>
          <a:effectLst>
            <a:outerShdw blurRad="57150" dist="19050" dir="5400000" algn="bl" rotWithShape="0">
              <a:srgbClr val="000000">
                <a:alpha val="48240"/>
              </a:srgbClr>
            </a:outerShdw>
          </a:effectLst>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while (i &lt; 100) {</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  sum += arr[i];</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  i++;</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a:t>
            </a:r>
            <a:endParaRPr sz="1200" b="1" i="0" u="none" strike="noStrike" cap="none">
              <a:solidFill>
                <a:srgbClr val="000000"/>
              </a:solidFill>
              <a:latin typeface="Courier New"/>
              <a:ea typeface="Courier New"/>
              <a:cs typeface="Courier New"/>
              <a:sym typeface="Courier New"/>
            </a:endParaRPr>
          </a:p>
          <a:p>
            <a:pPr marL="0" marR="0" lvl="0" indent="0" algn="r" rtl="0">
              <a:lnSpc>
                <a:spcPct val="100000"/>
              </a:lnSpc>
              <a:spcBef>
                <a:spcPts val="0"/>
              </a:spcBef>
              <a:spcAft>
                <a:spcPts val="0"/>
              </a:spcAft>
              <a:buClr>
                <a:srgbClr val="000000"/>
              </a:buClr>
              <a:buSzPts val="1400"/>
              <a:buFont typeface="Arial"/>
              <a:buNone/>
            </a:pPr>
            <a:r>
              <a:rPr lang="en-US" sz="1200" b="0" i="0" u="none" strike="noStrike" cap="none">
                <a:solidFill>
                  <a:schemeClr val="dk1"/>
                </a:solidFill>
                <a:latin typeface="Calibri"/>
                <a:ea typeface="Calibri"/>
                <a:cs typeface="Calibri"/>
                <a:sym typeface="Calibri"/>
              </a:rPr>
              <a:t>Java</a:t>
            </a:r>
            <a:endParaRPr sz="1200" b="0" i="0" u="none" strike="noStrike" cap="none">
              <a:solidFill>
                <a:schemeClr val="dk1"/>
              </a:solidFill>
              <a:latin typeface="Calibri"/>
              <a:ea typeface="Calibri"/>
              <a:cs typeface="Calibri"/>
              <a:sym typeface="Calibri"/>
            </a:endParaRPr>
          </a:p>
        </p:txBody>
      </p:sp>
      <p:sp>
        <p:nvSpPr>
          <p:cNvPr id="275" name="Google Shape;275;g11058f36109_3_28"/>
          <p:cNvSpPr/>
          <p:nvPr/>
        </p:nvSpPr>
        <p:spPr>
          <a:xfrm>
            <a:off x="357025" y="4769725"/>
            <a:ext cx="1956300" cy="1326000"/>
          </a:xfrm>
          <a:prstGeom prst="rect">
            <a:avLst/>
          </a:prstGeom>
          <a:solidFill>
            <a:srgbClr val="F3F3F3"/>
          </a:solidFill>
          <a:ln>
            <a:noFill/>
          </a:ln>
          <a:effectLst>
            <a:outerShdw blurRad="57150" dist="19050" dir="5400000" algn="bl" rotWithShape="0">
              <a:srgbClr val="000000">
                <a:alpha val="48240"/>
              </a:srgbClr>
            </a:outerShdw>
          </a:effectLst>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movq $5, %rdx</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addq %rsx, %rdx</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movq %rdx, %rax</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ret</a:t>
            </a:r>
            <a:endParaRPr sz="1400" b="1" i="0" u="none" strike="noStrike" cap="none">
              <a:solidFill>
                <a:srgbClr val="000000"/>
              </a:solidFill>
              <a:latin typeface="Courier New"/>
              <a:ea typeface="Courier New"/>
              <a:cs typeface="Courier New"/>
              <a:sym typeface="Courier New"/>
            </a:endParaRPr>
          </a:p>
          <a:p>
            <a:pPr marL="0" marR="0" lvl="0" indent="0" algn="r" rtl="0">
              <a:lnSpc>
                <a:spcPct val="100000"/>
              </a:lnSpc>
              <a:spcBef>
                <a:spcPts val="0"/>
              </a:spcBef>
              <a:spcAft>
                <a:spcPts val="0"/>
              </a:spcAft>
              <a:buClr>
                <a:srgbClr val="000000"/>
              </a:buClr>
              <a:buSzPts val="1400"/>
              <a:buFont typeface="Arial"/>
              <a:buNone/>
            </a:pPr>
            <a:endParaRPr sz="1200" b="0" i="0" u="none" strike="noStrike" cap="none">
              <a:solidFill>
                <a:srgbClr val="000000"/>
              </a:solidFill>
              <a:latin typeface="Courier New"/>
              <a:ea typeface="Courier New"/>
              <a:cs typeface="Courier New"/>
              <a:sym typeface="Courier New"/>
            </a:endParaRPr>
          </a:p>
          <a:p>
            <a:pPr marL="0" marR="0" lvl="0" indent="0" algn="r" rtl="0">
              <a:lnSpc>
                <a:spcPct val="100000"/>
              </a:lnSpc>
              <a:spcBef>
                <a:spcPts val="0"/>
              </a:spcBef>
              <a:spcAft>
                <a:spcPts val="0"/>
              </a:spcAft>
              <a:buClr>
                <a:srgbClr val="000000"/>
              </a:buClr>
              <a:buSzPts val="1400"/>
              <a:buFont typeface="Arial"/>
              <a:buNone/>
            </a:pPr>
            <a:r>
              <a:rPr lang="en-US" sz="1200" b="0" i="0" u="none" strike="noStrike" cap="none">
                <a:solidFill>
                  <a:schemeClr val="dk1"/>
                </a:solidFill>
                <a:latin typeface="Calibri"/>
                <a:ea typeface="Calibri"/>
                <a:cs typeface="Calibri"/>
                <a:sym typeface="Calibri"/>
              </a:rPr>
              <a:t>Assembly Language</a:t>
            </a:r>
            <a:endParaRPr sz="1200" b="0" i="0" u="none" strike="noStrike" cap="none">
              <a:solidFill>
                <a:schemeClr val="dk1"/>
              </a:solidFill>
              <a:latin typeface="Calibri"/>
              <a:ea typeface="Calibri"/>
              <a:cs typeface="Calibri"/>
              <a:sym typeface="Calibri"/>
            </a:endParaRPr>
          </a:p>
        </p:txBody>
      </p:sp>
      <p:sp>
        <p:nvSpPr>
          <p:cNvPr id="276" name="Google Shape;276;g11058f36109_3_28"/>
          <p:cNvSpPr/>
          <p:nvPr/>
        </p:nvSpPr>
        <p:spPr>
          <a:xfrm>
            <a:off x="5470200" y="4113225"/>
            <a:ext cx="905700" cy="453000"/>
          </a:xfrm>
          <a:prstGeom prst="rightArrow">
            <a:avLst>
              <a:gd name="adj1" fmla="val 50000"/>
              <a:gd name="adj2" fmla="val 50000"/>
            </a:avLst>
          </a:prstGeom>
          <a:solidFill>
            <a:srgbClr val="CC000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77" name="Google Shape;277;g11058f36109_3_28"/>
          <p:cNvSpPr txBox="1"/>
          <p:nvPr/>
        </p:nvSpPr>
        <p:spPr>
          <a:xfrm>
            <a:off x="5136300" y="4469100"/>
            <a:ext cx="1573500" cy="3651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CC0000"/>
                </a:solidFill>
                <a:latin typeface="Calibri"/>
                <a:ea typeface="Calibri"/>
                <a:cs typeface="Calibri"/>
                <a:sym typeface="Calibri"/>
              </a:rPr>
              <a:t>Load &amp; Execute</a:t>
            </a:r>
            <a:endParaRPr sz="1400" b="1" i="0" u="none" strike="noStrike" cap="none">
              <a:solidFill>
                <a:srgbClr val="CC0000"/>
              </a:solidFill>
              <a:latin typeface="Calibri"/>
              <a:ea typeface="Calibri"/>
              <a:cs typeface="Calibri"/>
              <a:sym typeface="Calibri"/>
            </a:endParaRPr>
          </a:p>
        </p:txBody>
      </p:sp>
      <p:sp>
        <p:nvSpPr>
          <p:cNvPr id="278" name="Google Shape;278;g11058f36109_3_28"/>
          <p:cNvSpPr/>
          <p:nvPr/>
        </p:nvSpPr>
        <p:spPr>
          <a:xfrm rot="10800000" flipH="1">
            <a:off x="2428475" y="2107725"/>
            <a:ext cx="1437600" cy="981000"/>
          </a:xfrm>
          <a:prstGeom prst="bentUpArrow">
            <a:avLst>
              <a:gd name="adj1" fmla="val 25000"/>
              <a:gd name="adj2" fmla="val 25000"/>
              <a:gd name="adj3" fmla="val 25000"/>
            </a:avLst>
          </a:prstGeom>
          <a:solidFill>
            <a:srgbClr val="CC000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79" name="Google Shape;279;g11058f36109_3_28"/>
          <p:cNvSpPr txBox="1"/>
          <p:nvPr/>
        </p:nvSpPr>
        <p:spPr>
          <a:xfrm>
            <a:off x="2733975" y="1742625"/>
            <a:ext cx="1573500" cy="3651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CC0000"/>
                </a:solidFill>
                <a:latin typeface="Calibri"/>
                <a:ea typeface="Calibri"/>
                <a:cs typeface="Calibri"/>
                <a:sym typeface="Calibri"/>
              </a:rPr>
              <a:t>Compile</a:t>
            </a:r>
            <a:endParaRPr sz="1400" b="1" i="0" u="none" strike="noStrike" cap="none">
              <a:solidFill>
                <a:srgbClr val="CC0000"/>
              </a:solidFill>
              <a:latin typeface="Calibri"/>
              <a:ea typeface="Calibri"/>
              <a:cs typeface="Calibri"/>
              <a:sym typeface="Calibri"/>
            </a:endParaRPr>
          </a:p>
        </p:txBody>
      </p:sp>
      <p:sp>
        <p:nvSpPr>
          <p:cNvPr id="280" name="Google Shape;280;g11058f36109_3_28"/>
          <p:cNvSpPr/>
          <p:nvPr/>
        </p:nvSpPr>
        <p:spPr>
          <a:xfrm>
            <a:off x="2428475" y="4566225"/>
            <a:ext cx="1437600" cy="1011300"/>
          </a:xfrm>
          <a:prstGeom prst="bentUpArrow">
            <a:avLst>
              <a:gd name="adj1" fmla="val 25000"/>
              <a:gd name="adj2" fmla="val 25000"/>
              <a:gd name="adj3" fmla="val 25000"/>
            </a:avLst>
          </a:prstGeom>
          <a:solidFill>
            <a:srgbClr val="CC000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81" name="Google Shape;281;g11058f36109_3_28"/>
          <p:cNvSpPr txBox="1"/>
          <p:nvPr/>
        </p:nvSpPr>
        <p:spPr>
          <a:xfrm>
            <a:off x="2733975" y="5577525"/>
            <a:ext cx="1573500" cy="3651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CC0000"/>
                </a:solidFill>
                <a:latin typeface="Calibri"/>
                <a:ea typeface="Calibri"/>
                <a:cs typeface="Calibri"/>
                <a:sym typeface="Calibri"/>
              </a:rPr>
              <a:t>Assemble</a:t>
            </a:r>
            <a:endParaRPr sz="1400" b="1" i="0" u="none" strike="noStrike" cap="none">
              <a:solidFill>
                <a:srgbClr val="CC0000"/>
              </a:solidFill>
              <a:latin typeface="Calibri"/>
              <a:ea typeface="Calibri"/>
              <a:cs typeface="Calibri"/>
              <a:sym typeface="Calibri"/>
            </a:endParaRPr>
          </a:p>
        </p:txBody>
      </p:sp>
      <p:sp>
        <p:nvSpPr>
          <p:cNvPr id="282" name="Google Shape;282;g11058f36109_3_28"/>
          <p:cNvSpPr/>
          <p:nvPr/>
        </p:nvSpPr>
        <p:spPr>
          <a:xfrm rot="5400000">
            <a:off x="477625" y="3655650"/>
            <a:ext cx="1715100" cy="453000"/>
          </a:xfrm>
          <a:prstGeom prst="rightArrow">
            <a:avLst>
              <a:gd name="adj1" fmla="val 50000"/>
              <a:gd name="adj2" fmla="val 50000"/>
            </a:avLst>
          </a:prstGeom>
          <a:solidFill>
            <a:srgbClr val="CC000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83" name="Google Shape;283;g11058f36109_3_28"/>
          <p:cNvSpPr txBox="1"/>
          <p:nvPr/>
        </p:nvSpPr>
        <p:spPr>
          <a:xfrm>
            <a:off x="1447200" y="3576925"/>
            <a:ext cx="1573500" cy="3651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CC0000"/>
                </a:solidFill>
                <a:latin typeface="Calibri"/>
                <a:ea typeface="Calibri"/>
                <a:cs typeface="Calibri"/>
                <a:sym typeface="Calibri"/>
              </a:rPr>
              <a:t>Compile</a:t>
            </a:r>
            <a:endParaRPr sz="1400" b="1" i="0" u="none" strike="noStrike" cap="none">
              <a:solidFill>
                <a:srgbClr val="CC0000"/>
              </a:solidFill>
              <a:latin typeface="Calibri"/>
              <a:ea typeface="Calibri"/>
              <a:cs typeface="Calibri"/>
              <a:sym typeface="Calibri"/>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87"/>
        <p:cNvGrpSpPr/>
        <p:nvPr/>
      </p:nvGrpSpPr>
      <p:grpSpPr>
        <a:xfrm>
          <a:off x="0" y="0"/>
          <a:ext cx="0" cy="0"/>
          <a:chOff x="0" y="0"/>
          <a:chExt cx="0" cy="0"/>
        </a:xfrm>
      </p:grpSpPr>
      <p:sp>
        <p:nvSpPr>
          <p:cNvPr id="288" name="Google Shape;288;p18"/>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Machine Language</a:t>
            </a:r>
            <a:endParaRPr/>
          </a:p>
        </p:txBody>
      </p:sp>
      <p:sp>
        <p:nvSpPr>
          <p:cNvPr id="289" name="Google Shape;289;p18"/>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Specification of the Hardware / Software interface</a:t>
            </a:r>
            <a:endParaRPr dirty="0"/>
          </a:p>
          <a:p>
            <a:pPr marL="640080" lvl="1" indent="-283464" algn="l" rtl="0">
              <a:lnSpc>
                <a:spcPct val="110000"/>
              </a:lnSpc>
              <a:spcBef>
                <a:spcPts val="24"/>
              </a:spcBef>
              <a:spcAft>
                <a:spcPts val="0"/>
              </a:spcAft>
              <a:buSzPts val="2420"/>
              <a:buChar char="▪"/>
            </a:pPr>
            <a:r>
              <a:rPr lang="en-US" dirty="0"/>
              <a:t>What operations are supported?</a:t>
            </a:r>
            <a:endParaRPr dirty="0"/>
          </a:p>
          <a:p>
            <a:pPr marL="640080" lvl="1" indent="-283464" algn="l" rtl="0">
              <a:lnSpc>
                <a:spcPct val="110000"/>
              </a:lnSpc>
              <a:spcBef>
                <a:spcPts val="24"/>
              </a:spcBef>
              <a:spcAft>
                <a:spcPts val="0"/>
              </a:spcAft>
              <a:buSzPts val="2420"/>
              <a:buChar char="▪"/>
            </a:pPr>
            <a:r>
              <a:rPr lang="en-US" dirty="0"/>
              <a:t>What do they operate on?</a:t>
            </a:r>
            <a:endParaRPr dirty="0"/>
          </a:p>
          <a:p>
            <a:pPr marL="640080" lvl="1" indent="-283464" algn="l" rtl="0">
              <a:lnSpc>
                <a:spcPct val="110000"/>
              </a:lnSpc>
              <a:spcBef>
                <a:spcPts val="24"/>
              </a:spcBef>
              <a:spcAft>
                <a:spcPts val="0"/>
              </a:spcAft>
              <a:buSzPts val="2420"/>
              <a:buChar char="▪"/>
            </a:pPr>
            <a:r>
              <a:rPr lang="en-US" dirty="0"/>
              <a:t>How is the program controlled?</a:t>
            </a:r>
            <a:endParaRPr dirty="0"/>
          </a:p>
          <a:p>
            <a:pPr marL="356616" lvl="1" indent="0" algn="l" rtl="0">
              <a:lnSpc>
                <a:spcPct val="110000"/>
              </a:lnSpc>
              <a:spcBef>
                <a:spcPts val="24"/>
              </a:spcBef>
              <a:spcAft>
                <a:spcPts val="0"/>
              </a:spcAft>
              <a:buSzPts val="2420"/>
              <a:buNone/>
            </a:pPr>
            <a:endParaRPr sz="1400" dirty="0"/>
          </a:p>
          <a:p>
            <a:pPr marL="347472" lvl="0" indent="-347472" algn="l" rtl="0">
              <a:lnSpc>
                <a:spcPct val="110000"/>
              </a:lnSpc>
              <a:spcBef>
                <a:spcPts val="440"/>
              </a:spcBef>
              <a:spcAft>
                <a:spcPts val="0"/>
              </a:spcAft>
              <a:buSzPts val="2080"/>
              <a:buFont typeface="Noto Sans Symbols"/>
              <a:buChar char="❖"/>
            </a:pPr>
            <a:r>
              <a:rPr lang="en-US" dirty="0"/>
              <a:t>Usually in close correspondence with the hardware architecture</a:t>
            </a:r>
            <a:endParaRPr dirty="0"/>
          </a:p>
          <a:p>
            <a:pPr marL="640080" lvl="1" indent="-283464" algn="l" rtl="0">
              <a:lnSpc>
                <a:spcPct val="110000"/>
              </a:lnSpc>
              <a:spcBef>
                <a:spcPts val="24"/>
              </a:spcBef>
              <a:spcAft>
                <a:spcPts val="0"/>
              </a:spcAft>
              <a:buSzPts val="2420"/>
              <a:buChar char="▪"/>
            </a:pPr>
            <a:r>
              <a:rPr lang="en-US" dirty="0"/>
              <a:t>Different specification for different hardware platforms</a:t>
            </a:r>
            <a:endParaRPr dirty="0"/>
          </a:p>
          <a:p>
            <a:pPr marL="356616" lvl="1" indent="0" algn="l" rtl="0">
              <a:lnSpc>
                <a:spcPct val="110000"/>
              </a:lnSpc>
              <a:spcBef>
                <a:spcPts val="24"/>
              </a:spcBef>
              <a:spcAft>
                <a:spcPts val="0"/>
              </a:spcAft>
              <a:buSzPts val="2420"/>
              <a:buNone/>
            </a:pPr>
            <a:endParaRPr sz="1400" dirty="0"/>
          </a:p>
          <a:p>
            <a:pPr marL="347472" lvl="0" indent="-347472" algn="l" rtl="0">
              <a:lnSpc>
                <a:spcPct val="110000"/>
              </a:lnSpc>
              <a:spcBef>
                <a:spcPts val="440"/>
              </a:spcBef>
              <a:spcAft>
                <a:spcPts val="0"/>
              </a:spcAft>
              <a:buSzPts val="2080"/>
              <a:buFont typeface="Noto Sans Symbols"/>
              <a:buChar char="❖"/>
            </a:pPr>
            <a:r>
              <a:rPr lang="en-US" dirty="0"/>
              <a:t>Cost and Performance Tradeoffs</a:t>
            </a:r>
            <a:endParaRPr dirty="0"/>
          </a:p>
          <a:p>
            <a:pPr marL="640080" lvl="1" indent="-283464" algn="l" rtl="0">
              <a:lnSpc>
                <a:spcPct val="110000"/>
              </a:lnSpc>
              <a:spcBef>
                <a:spcPts val="24"/>
              </a:spcBef>
              <a:spcAft>
                <a:spcPts val="0"/>
              </a:spcAft>
              <a:buSzPts val="2420"/>
              <a:buChar char="▪"/>
            </a:pPr>
            <a:r>
              <a:rPr lang="en-US" dirty="0"/>
              <a:t>Silicon area and complexity</a:t>
            </a:r>
            <a:endParaRPr dirty="0"/>
          </a:p>
          <a:p>
            <a:pPr marL="640080" lvl="1" indent="-283464" algn="l" rtl="0">
              <a:lnSpc>
                <a:spcPct val="110000"/>
              </a:lnSpc>
              <a:spcBef>
                <a:spcPts val="24"/>
              </a:spcBef>
              <a:spcAft>
                <a:spcPts val="0"/>
              </a:spcAft>
              <a:buSzPts val="2420"/>
              <a:buChar char="▪"/>
            </a:pPr>
            <a:r>
              <a:rPr lang="en-US" dirty="0"/>
              <a:t>Time to complete instruction</a:t>
            </a:r>
            <a:endParaRPr dirty="0"/>
          </a:p>
          <a:p>
            <a:pPr marL="640080" lvl="1" indent="-283464" algn="l" rtl="0">
              <a:lnSpc>
                <a:spcPct val="110000"/>
              </a:lnSpc>
              <a:spcBef>
                <a:spcPts val="24"/>
              </a:spcBef>
              <a:spcAft>
                <a:spcPts val="0"/>
              </a:spcAft>
              <a:buSzPts val="2420"/>
              <a:buChar char="▪"/>
            </a:pPr>
            <a:r>
              <a:rPr lang="en-US" dirty="0"/>
              <a:t>Power consumption</a:t>
            </a:r>
            <a:endParaRPr dirty="0"/>
          </a:p>
        </p:txBody>
      </p:sp>
      <p:sp>
        <p:nvSpPr>
          <p:cNvPr id="290" name="Google Shape;290;p18"/>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17</a:t>
            </a:fl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89">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89">
                                            <p:txEl>
                                              <p:pRg st="6" end="6"/>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89">
                                            <p:txEl>
                                              <p:pRg st="8" end="8"/>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89">
                                            <p:txEl>
                                              <p:pRg st="9" end="9"/>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89">
                                            <p:txEl>
                                              <p:pRg st="10" end="10"/>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89">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94"/>
        <p:cNvGrpSpPr/>
        <p:nvPr/>
      </p:nvGrpSpPr>
      <p:grpSpPr>
        <a:xfrm>
          <a:off x="0" y="0"/>
          <a:ext cx="0" cy="0"/>
          <a:chOff x="0" y="0"/>
          <a:chExt cx="0" cy="0"/>
        </a:xfrm>
      </p:grpSpPr>
      <p:sp>
        <p:nvSpPr>
          <p:cNvPr id="295" name="Google Shape;295;p19"/>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Machine Operations</a:t>
            </a:r>
            <a:endParaRPr/>
          </a:p>
        </p:txBody>
      </p:sp>
      <p:sp>
        <p:nvSpPr>
          <p:cNvPr id="296" name="Google Shape;296;p19"/>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Correspond to the operations supported by hardware:</a:t>
            </a:r>
            <a:endParaRPr dirty="0"/>
          </a:p>
          <a:p>
            <a:pPr marL="640080" lvl="1" indent="-283464" algn="l" rtl="0">
              <a:lnSpc>
                <a:spcPct val="110000"/>
              </a:lnSpc>
              <a:spcBef>
                <a:spcPts val="24"/>
              </a:spcBef>
              <a:spcAft>
                <a:spcPts val="0"/>
              </a:spcAft>
              <a:buSzPts val="2420"/>
              <a:buChar char="▪"/>
            </a:pPr>
            <a:r>
              <a:rPr lang="en-US" dirty="0"/>
              <a:t>Arithmetic </a:t>
            </a:r>
            <a:r>
              <a:rPr lang="en-US" dirty="0">
                <a:latin typeface="Calibri"/>
                <a:ea typeface="Calibri"/>
                <a:cs typeface="Calibri"/>
                <a:sym typeface="Calibri"/>
              </a:rPr>
              <a:t>(</a:t>
            </a:r>
            <a:r>
              <a:rPr lang="en-US" dirty="0">
                <a:latin typeface="Cambria Math"/>
                <a:ea typeface="Cambria Math"/>
                <a:cs typeface="Cambria Math"/>
                <a:sym typeface="Cambria Math"/>
              </a:rPr>
              <a:t>+, –</a:t>
            </a:r>
            <a:r>
              <a:rPr lang="en-US" dirty="0">
                <a:latin typeface="Calibri"/>
                <a:ea typeface="Calibri"/>
                <a:cs typeface="Calibri"/>
                <a:sym typeface="Calibri"/>
              </a:rPr>
              <a:t>)</a:t>
            </a:r>
            <a:endParaRPr dirty="0"/>
          </a:p>
          <a:p>
            <a:pPr marL="640080" lvl="1" indent="-283464" algn="l" rtl="0">
              <a:lnSpc>
                <a:spcPct val="110000"/>
              </a:lnSpc>
              <a:spcBef>
                <a:spcPts val="24"/>
              </a:spcBef>
              <a:spcAft>
                <a:spcPts val="0"/>
              </a:spcAft>
              <a:buSzPts val="2420"/>
              <a:buChar char="▪"/>
            </a:pPr>
            <a:r>
              <a:rPr lang="en-US" dirty="0"/>
              <a:t>Logical (And, Or)</a:t>
            </a:r>
            <a:endParaRPr dirty="0"/>
          </a:p>
          <a:p>
            <a:pPr marL="640080" lvl="1" indent="-283464" algn="l" rtl="0">
              <a:lnSpc>
                <a:spcPct val="110000"/>
              </a:lnSpc>
              <a:spcBef>
                <a:spcPts val="24"/>
              </a:spcBef>
              <a:spcAft>
                <a:spcPts val="0"/>
              </a:spcAft>
              <a:buSzPts val="2420"/>
              <a:buChar char="▪"/>
            </a:pPr>
            <a:r>
              <a:rPr lang="en-US" dirty="0"/>
              <a:t>Flow Control (“go to instruction n”, “if (condition) then go to instruction n”)</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347472" algn="l" rtl="0">
              <a:lnSpc>
                <a:spcPct val="110000"/>
              </a:lnSpc>
              <a:spcBef>
                <a:spcPts val="440"/>
              </a:spcBef>
              <a:spcAft>
                <a:spcPts val="0"/>
              </a:spcAft>
              <a:buSzPts val="2080"/>
              <a:buFont typeface="Noto Sans Symbols"/>
              <a:buChar char="❖"/>
            </a:pPr>
            <a:r>
              <a:rPr lang="en-US" dirty="0"/>
              <a:t>Differences between machine languages:</a:t>
            </a:r>
            <a:endParaRPr dirty="0"/>
          </a:p>
          <a:p>
            <a:pPr marL="640080" lvl="1" indent="-283464" algn="l" rtl="0">
              <a:lnSpc>
                <a:spcPct val="110000"/>
              </a:lnSpc>
              <a:spcBef>
                <a:spcPts val="24"/>
              </a:spcBef>
              <a:spcAft>
                <a:spcPts val="0"/>
              </a:spcAft>
              <a:buSzPts val="2420"/>
              <a:buChar char="▪"/>
            </a:pPr>
            <a:r>
              <a:rPr lang="en-US" dirty="0"/>
              <a:t>Instruction set richness (e.g., division? bulk copy?)</a:t>
            </a:r>
            <a:endParaRPr dirty="0"/>
          </a:p>
          <a:p>
            <a:pPr marL="640080" lvl="1" indent="-283464" algn="l" rtl="0">
              <a:lnSpc>
                <a:spcPct val="110000"/>
              </a:lnSpc>
              <a:spcBef>
                <a:spcPts val="24"/>
              </a:spcBef>
              <a:spcAft>
                <a:spcPts val="0"/>
              </a:spcAft>
              <a:buSzPts val="2420"/>
              <a:buChar char="▪"/>
            </a:pPr>
            <a:r>
              <a:rPr lang="en-US" dirty="0"/>
              <a:t>Data types (e.g., word size, floating point)</a:t>
            </a:r>
            <a:endParaRPr dirty="0"/>
          </a:p>
          <a:p>
            <a:pPr marL="347472" lvl="0" indent="-215392" algn="l" rtl="0">
              <a:lnSpc>
                <a:spcPct val="110000"/>
              </a:lnSpc>
              <a:spcBef>
                <a:spcPts val="440"/>
              </a:spcBef>
              <a:spcAft>
                <a:spcPts val="0"/>
              </a:spcAft>
              <a:buSzPts val="2080"/>
              <a:buFont typeface="Noto Sans Symbols"/>
              <a:buNone/>
            </a:pPr>
            <a:endParaRPr dirty="0"/>
          </a:p>
        </p:txBody>
      </p:sp>
      <p:sp>
        <p:nvSpPr>
          <p:cNvPr id="297" name="Google Shape;297;p19"/>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18</a:t>
            </a:fl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96">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96">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9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301"/>
        <p:cNvGrpSpPr/>
        <p:nvPr/>
      </p:nvGrpSpPr>
      <p:grpSpPr>
        <a:xfrm>
          <a:off x="0" y="0"/>
          <a:ext cx="0" cy="0"/>
          <a:chOff x="0" y="0"/>
          <a:chExt cx="0" cy="0"/>
        </a:xfrm>
      </p:grpSpPr>
      <p:sp>
        <p:nvSpPr>
          <p:cNvPr id="302" name="Google Shape;302;p20"/>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Registers</a:t>
            </a:r>
            <a:endParaRPr/>
          </a:p>
        </p:txBody>
      </p:sp>
      <p:sp>
        <p:nvSpPr>
          <p:cNvPr id="303" name="Google Shape;303;p20"/>
          <p:cNvSpPr txBox="1">
            <a:spLocks noGrp="1"/>
          </p:cNvSpPr>
          <p:nvPr>
            <p:ph type="body" idx="1"/>
          </p:nvPr>
        </p:nvSpPr>
        <p:spPr>
          <a:xfrm>
            <a:off x="396876" y="1362075"/>
            <a:ext cx="5612462"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CPU typically has a small number of </a:t>
            </a:r>
            <a:r>
              <a:rPr lang="en-US" b="1" dirty="0"/>
              <a:t>registers</a:t>
            </a:r>
            <a:endParaRPr dirty="0"/>
          </a:p>
          <a:p>
            <a:pPr marL="640080" lvl="1" indent="-283464" algn="l" rtl="0">
              <a:lnSpc>
                <a:spcPct val="110000"/>
              </a:lnSpc>
              <a:spcBef>
                <a:spcPts val="24"/>
              </a:spcBef>
              <a:spcAft>
                <a:spcPts val="0"/>
              </a:spcAft>
              <a:buSzPts val="2420"/>
              <a:buChar char="▪"/>
            </a:pPr>
            <a:r>
              <a:rPr lang="en-US" dirty="0"/>
              <a:t>Very efficient to access</a:t>
            </a:r>
            <a:endParaRPr dirty="0"/>
          </a:p>
          <a:p>
            <a:pPr marL="640080" lvl="1" indent="-283464" algn="l" rtl="0">
              <a:lnSpc>
                <a:spcPct val="110000"/>
              </a:lnSpc>
              <a:spcBef>
                <a:spcPts val="24"/>
              </a:spcBef>
              <a:spcAft>
                <a:spcPts val="0"/>
              </a:spcAft>
              <a:buSzPts val="2420"/>
              <a:buChar char="▪"/>
            </a:pPr>
            <a:r>
              <a:rPr lang="en-US" dirty="0"/>
              <a:t>Used for intermediate, short-term “scratch work”</a:t>
            </a:r>
            <a:endParaRPr dirty="0"/>
          </a:p>
          <a:p>
            <a:pPr marL="0" lvl="0" indent="0" algn="l" rtl="0">
              <a:lnSpc>
                <a:spcPct val="110000"/>
              </a:lnSpc>
              <a:spcBef>
                <a:spcPts val="440"/>
              </a:spcBef>
              <a:spcAft>
                <a:spcPts val="0"/>
              </a:spcAft>
              <a:buSzPts val="2080"/>
              <a:buNone/>
            </a:pPr>
            <a:endParaRPr dirty="0"/>
          </a:p>
          <a:p>
            <a:pPr marL="347472" lvl="0" indent="-347472" algn="l" rtl="0">
              <a:lnSpc>
                <a:spcPct val="110000"/>
              </a:lnSpc>
              <a:spcBef>
                <a:spcPts val="440"/>
              </a:spcBef>
              <a:spcAft>
                <a:spcPts val="0"/>
              </a:spcAft>
              <a:buSzPts val="2080"/>
              <a:buFont typeface="Noto Sans Symbols"/>
              <a:buChar char="❖"/>
            </a:pPr>
            <a:r>
              <a:rPr lang="en-US" dirty="0"/>
              <a:t>Number and use of registers is a central part of any machine language</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215392" algn="l" rtl="0">
              <a:lnSpc>
                <a:spcPct val="110000"/>
              </a:lnSpc>
              <a:spcBef>
                <a:spcPts val="440"/>
              </a:spcBef>
              <a:spcAft>
                <a:spcPts val="0"/>
              </a:spcAft>
              <a:buSzPts val="2080"/>
              <a:buFont typeface="Noto Sans Symbols"/>
              <a:buNone/>
            </a:pPr>
            <a:endParaRPr dirty="0"/>
          </a:p>
        </p:txBody>
      </p:sp>
      <p:sp>
        <p:nvSpPr>
          <p:cNvPr id="304" name="Google Shape;304;p20"/>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19</a:t>
            </a:fld>
            <a:endParaRPr/>
          </a:p>
        </p:txBody>
      </p:sp>
      <p:sp>
        <p:nvSpPr>
          <p:cNvPr id="305" name="Google Shape;305;p20"/>
          <p:cNvSpPr/>
          <p:nvPr/>
        </p:nvSpPr>
        <p:spPr>
          <a:xfrm>
            <a:off x="6009338" y="1078225"/>
            <a:ext cx="2713737" cy="48666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1000"/>
              </a:spcBef>
              <a:spcAft>
                <a:spcPts val="0"/>
              </a:spcAft>
              <a:buClr>
                <a:srgbClr val="000000"/>
              </a:buClr>
              <a:buSzPts val="2000"/>
              <a:buFont typeface="Arial"/>
              <a:buNone/>
            </a:pPr>
            <a:r>
              <a:rPr lang="en-US" sz="2000" b="1" i="0" u="none" strike="noStrike" cap="none">
                <a:solidFill>
                  <a:srgbClr val="000000"/>
                </a:solidFill>
                <a:latin typeface="Calibri"/>
                <a:ea typeface="Calibri"/>
                <a:cs typeface="Calibri"/>
                <a:sym typeface="Calibri"/>
              </a:rPr>
              <a:t>CPU</a:t>
            </a:r>
            <a:endParaRPr sz="2000" b="1" i="0" u="none" strike="noStrike" cap="none">
              <a:solidFill>
                <a:srgbClr val="000000"/>
              </a:solidFill>
              <a:latin typeface="Calibri"/>
              <a:ea typeface="Calibri"/>
              <a:cs typeface="Calibri"/>
              <a:sym typeface="Calibri"/>
            </a:endParaRPr>
          </a:p>
        </p:txBody>
      </p:sp>
      <p:sp>
        <p:nvSpPr>
          <p:cNvPr id="306" name="Google Shape;306;p20"/>
          <p:cNvSpPr/>
          <p:nvPr/>
        </p:nvSpPr>
        <p:spPr>
          <a:xfrm>
            <a:off x="6090268" y="3496470"/>
            <a:ext cx="2566052" cy="17955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REGISTERS</a:t>
            </a:r>
            <a:endParaRPr sz="1400" b="1" i="0" u="none" strike="noStrike" cap="none">
              <a:solidFill>
                <a:srgbClr val="000000"/>
              </a:solidFill>
              <a:latin typeface="Calibri"/>
              <a:ea typeface="Calibri"/>
              <a:cs typeface="Calibri"/>
              <a:sym typeface="Calibri"/>
            </a:endParaRPr>
          </a:p>
        </p:txBody>
      </p:sp>
      <p:sp>
        <p:nvSpPr>
          <p:cNvPr id="307" name="Google Shape;307;p20"/>
          <p:cNvSpPr txBox="1"/>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200"/>
              <a:buFont typeface="Arial"/>
              <a:buNone/>
            </a:pPr>
            <a:fld id="{00000000-1234-1234-1234-123412341234}" type="slidenum">
              <a:rPr lang="en-US" sz="1200" b="1" i="0" u="none" strike="noStrike" cap="none">
                <a:solidFill>
                  <a:srgbClr val="4B2A85"/>
                </a:solidFill>
                <a:latin typeface="Calibri"/>
                <a:ea typeface="Calibri"/>
                <a:cs typeface="Calibri"/>
                <a:sym typeface="Calibri"/>
              </a:rPr>
              <a:t>19</a:t>
            </a:fld>
            <a:endParaRPr sz="1200" b="1" i="0" u="none" strike="noStrike" cap="none">
              <a:solidFill>
                <a:srgbClr val="4B2A85"/>
              </a:solidFill>
              <a:latin typeface="Calibri"/>
              <a:ea typeface="Calibri"/>
              <a:cs typeface="Calibri"/>
              <a:sym typeface="Calibri"/>
            </a:endParaRPr>
          </a:p>
        </p:txBody>
      </p:sp>
      <p:sp>
        <p:nvSpPr>
          <p:cNvPr id="308" name="Google Shape;308;p20"/>
          <p:cNvSpPr/>
          <p:nvPr/>
        </p:nvSpPr>
        <p:spPr>
          <a:xfrm>
            <a:off x="6090269" y="5385500"/>
            <a:ext cx="2566052" cy="4158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CONTROL</a:t>
            </a:r>
            <a:endParaRPr sz="1400" b="1" i="0" u="none" strike="noStrike" cap="none">
              <a:solidFill>
                <a:srgbClr val="000000"/>
              </a:solidFill>
              <a:latin typeface="Calibri"/>
              <a:ea typeface="Calibri"/>
              <a:cs typeface="Calibri"/>
              <a:sym typeface="Calibri"/>
            </a:endParaRPr>
          </a:p>
        </p:txBody>
      </p:sp>
      <p:pic>
        <p:nvPicPr>
          <p:cNvPr id="309" name="Google Shape;309;p20"/>
          <p:cNvPicPr preferRelativeResize="0"/>
          <p:nvPr/>
        </p:nvPicPr>
        <p:blipFill rotWithShape="1">
          <a:blip r:embed="rId3">
            <a:alphaModFix/>
          </a:blip>
          <a:srcRect/>
          <a:stretch/>
        </p:blipFill>
        <p:spPr>
          <a:xfrm>
            <a:off x="6672238" y="1792116"/>
            <a:ext cx="1498275" cy="1513020"/>
          </a:xfrm>
          <a:prstGeom prst="rect">
            <a:avLst/>
          </a:prstGeom>
          <a:noFill/>
          <a:ln>
            <a:noFill/>
          </a:ln>
        </p:spPr>
      </p:pic>
      <p:sp>
        <p:nvSpPr>
          <p:cNvPr id="310" name="Google Shape;310;p20"/>
          <p:cNvSpPr/>
          <p:nvPr/>
        </p:nvSpPr>
        <p:spPr>
          <a:xfrm>
            <a:off x="6660145" y="3899575"/>
            <a:ext cx="1906612" cy="335100"/>
          </a:xfrm>
          <a:prstGeom prst="rect">
            <a:avLst/>
          </a:prstGeom>
          <a:solidFill>
            <a:srgbClr val="F2F2F2"/>
          </a:solidFill>
          <a:ln w="25400" cap="flat" cmpd="sng">
            <a:solidFill>
              <a:srgbClr val="66666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1"/>
              </a:buClr>
              <a:buSzPts val="1400"/>
              <a:buFont typeface="Arial"/>
              <a:buNone/>
            </a:pPr>
            <a:r>
              <a:rPr lang="en-US" sz="1400" b="1" i="0" u="none" strike="noStrike" cap="none">
                <a:solidFill>
                  <a:schemeClr val="dk1"/>
                </a:solidFill>
                <a:latin typeface="Courier New"/>
                <a:ea typeface="Courier New"/>
                <a:cs typeface="Courier New"/>
                <a:sym typeface="Courier New"/>
              </a:rPr>
              <a:t>0101110011100110</a:t>
            </a:r>
            <a:endParaRPr sz="2000" b="1" i="0" u="none" strike="noStrike" cap="none">
              <a:solidFill>
                <a:schemeClr val="dk1"/>
              </a:solidFill>
              <a:latin typeface="Courier New"/>
              <a:ea typeface="Courier New"/>
              <a:cs typeface="Courier New"/>
              <a:sym typeface="Courier New"/>
            </a:endParaRPr>
          </a:p>
        </p:txBody>
      </p:sp>
      <p:sp>
        <p:nvSpPr>
          <p:cNvPr id="311" name="Google Shape;311;p20"/>
          <p:cNvSpPr/>
          <p:nvPr/>
        </p:nvSpPr>
        <p:spPr>
          <a:xfrm>
            <a:off x="6090269" y="3899575"/>
            <a:ext cx="609600" cy="3351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3200"/>
              <a:buFont typeface="Arial"/>
              <a:buNone/>
            </a:pPr>
            <a:r>
              <a:rPr lang="en-US" sz="1800" b="0" i="0" u="none" strike="noStrike" cap="none">
                <a:solidFill>
                  <a:schemeClr val="dk1"/>
                </a:solidFill>
                <a:latin typeface="Calibri"/>
                <a:ea typeface="Calibri"/>
                <a:cs typeface="Calibri"/>
                <a:sym typeface="Calibri"/>
              </a:rPr>
              <a:t>rsp</a:t>
            </a:r>
            <a:endParaRPr sz="1800" b="0" i="0" u="none" strike="noStrike" cap="none">
              <a:solidFill>
                <a:schemeClr val="dk1"/>
              </a:solidFill>
              <a:latin typeface="Calibri"/>
              <a:ea typeface="Calibri"/>
              <a:cs typeface="Calibri"/>
              <a:sym typeface="Calibri"/>
            </a:endParaRPr>
          </a:p>
        </p:txBody>
      </p:sp>
      <p:sp>
        <p:nvSpPr>
          <p:cNvPr id="312" name="Google Shape;312;p20"/>
          <p:cNvSpPr/>
          <p:nvPr/>
        </p:nvSpPr>
        <p:spPr>
          <a:xfrm>
            <a:off x="6660145" y="4333675"/>
            <a:ext cx="1906612" cy="335100"/>
          </a:xfrm>
          <a:prstGeom prst="rect">
            <a:avLst/>
          </a:prstGeom>
          <a:solidFill>
            <a:srgbClr val="F2F2F2"/>
          </a:solidFill>
          <a:ln w="25400" cap="flat" cmpd="sng">
            <a:solidFill>
              <a:srgbClr val="66666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1"/>
              </a:buClr>
              <a:buSzPts val="1400"/>
              <a:buFont typeface="Arial"/>
              <a:buNone/>
            </a:pPr>
            <a:r>
              <a:rPr lang="en-US" sz="1400" b="1" i="0" u="none" strike="noStrike" cap="none">
                <a:solidFill>
                  <a:schemeClr val="dk1"/>
                </a:solidFill>
                <a:latin typeface="Courier New"/>
                <a:ea typeface="Courier New"/>
                <a:cs typeface="Courier New"/>
                <a:sym typeface="Courier New"/>
              </a:rPr>
              <a:t>0101110011100110</a:t>
            </a:r>
            <a:endParaRPr sz="2000" b="1" i="0" u="none" strike="noStrike" cap="none">
              <a:solidFill>
                <a:schemeClr val="dk1"/>
              </a:solidFill>
              <a:latin typeface="Courier New"/>
              <a:ea typeface="Courier New"/>
              <a:cs typeface="Courier New"/>
              <a:sym typeface="Courier New"/>
            </a:endParaRPr>
          </a:p>
        </p:txBody>
      </p:sp>
      <p:sp>
        <p:nvSpPr>
          <p:cNvPr id="313" name="Google Shape;313;p20"/>
          <p:cNvSpPr/>
          <p:nvPr/>
        </p:nvSpPr>
        <p:spPr>
          <a:xfrm>
            <a:off x="6090269" y="4333675"/>
            <a:ext cx="609600" cy="3351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3200"/>
              <a:buFont typeface="Arial"/>
              <a:buNone/>
            </a:pPr>
            <a:r>
              <a:rPr lang="en-US" sz="1800" b="0" i="0" u="none" strike="noStrike" cap="none">
                <a:solidFill>
                  <a:schemeClr val="dk1"/>
                </a:solidFill>
                <a:latin typeface="Calibri"/>
                <a:ea typeface="Calibri"/>
                <a:cs typeface="Calibri"/>
                <a:sym typeface="Calibri"/>
              </a:rPr>
              <a:t>reg2</a:t>
            </a:r>
            <a:endParaRPr sz="1800" b="0" i="0" u="none" strike="noStrike" cap="none">
              <a:solidFill>
                <a:schemeClr val="dk1"/>
              </a:solidFill>
              <a:latin typeface="Calibri"/>
              <a:ea typeface="Calibri"/>
              <a:cs typeface="Calibri"/>
              <a:sym typeface="Calibri"/>
            </a:endParaRPr>
          </a:p>
        </p:txBody>
      </p:sp>
      <p:sp>
        <p:nvSpPr>
          <p:cNvPr id="314" name="Google Shape;314;p20"/>
          <p:cNvSpPr/>
          <p:nvPr/>
        </p:nvSpPr>
        <p:spPr>
          <a:xfrm>
            <a:off x="6660145" y="4767775"/>
            <a:ext cx="1906612" cy="335100"/>
          </a:xfrm>
          <a:prstGeom prst="rect">
            <a:avLst/>
          </a:prstGeom>
          <a:solidFill>
            <a:srgbClr val="F2F2F2"/>
          </a:solidFill>
          <a:ln w="25400" cap="flat" cmpd="sng">
            <a:solidFill>
              <a:srgbClr val="66666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1"/>
              </a:buClr>
              <a:buSzPts val="1400"/>
              <a:buFont typeface="Arial"/>
              <a:buNone/>
            </a:pPr>
            <a:r>
              <a:rPr lang="en-US" sz="1400" b="1" i="0" u="none" strike="noStrike" cap="none">
                <a:solidFill>
                  <a:schemeClr val="dk1"/>
                </a:solidFill>
                <a:latin typeface="Courier New"/>
                <a:ea typeface="Courier New"/>
                <a:cs typeface="Courier New"/>
                <a:sym typeface="Courier New"/>
              </a:rPr>
              <a:t>0101110011100110</a:t>
            </a:r>
            <a:endParaRPr sz="2000" b="1" i="0" u="none" strike="noStrike" cap="none">
              <a:solidFill>
                <a:schemeClr val="dk1"/>
              </a:solidFill>
              <a:latin typeface="Courier New"/>
              <a:ea typeface="Courier New"/>
              <a:cs typeface="Courier New"/>
              <a:sym typeface="Courier New"/>
            </a:endParaRPr>
          </a:p>
        </p:txBody>
      </p:sp>
      <p:sp>
        <p:nvSpPr>
          <p:cNvPr id="315" name="Google Shape;315;p20"/>
          <p:cNvSpPr/>
          <p:nvPr/>
        </p:nvSpPr>
        <p:spPr>
          <a:xfrm>
            <a:off x="6090269" y="4767775"/>
            <a:ext cx="609600" cy="3351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3200"/>
              <a:buFont typeface="Arial"/>
              <a:buNone/>
            </a:pPr>
            <a:r>
              <a:rPr lang="en-US" sz="1800" b="0" i="0" u="none" strike="noStrike" cap="none">
                <a:solidFill>
                  <a:schemeClr val="dk1"/>
                </a:solidFill>
                <a:latin typeface="Calibri"/>
                <a:ea typeface="Calibri"/>
                <a:cs typeface="Calibri"/>
                <a:sym typeface="Calibri"/>
              </a:rPr>
              <a:t>D</a:t>
            </a:r>
            <a:endParaRPr sz="1800" b="0" i="0" u="none" strike="noStrike" cap="none">
              <a:solidFill>
                <a:schemeClr val="dk1"/>
              </a:solidFill>
              <a:latin typeface="Calibri"/>
              <a:ea typeface="Calibri"/>
              <a:cs typeface="Calibri"/>
              <a:sym typeface="Calibri"/>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371"/>
        <p:cNvGrpSpPr/>
        <p:nvPr/>
      </p:nvGrpSpPr>
      <p:grpSpPr>
        <a:xfrm>
          <a:off x="0" y="0"/>
          <a:ext cx="0" cy="0"/>
          <a:chOff x="0" y="0"/>
          <a:chExt cx="0" cy="0"/>
        </a:xfrm>
      </p:grpSpPr>
      <p:sp>
        <p:nvSpPr>
          <p:cNvPr id="372" name="Google Shape;372;g10fc0afc8c1_1_0"/>
          <p:cNvSpPr txBox="1">
            <a:spLocks noGrp="1"/>
          </p:cNvSpPr>
          <p:nvPr>
            <p:ph type="title"/>
          </p:nvPr>
        </p:nvSpPr>
        <p:spPr>
          <a:xfrm>
            <a:off x="357018" y="435678"/>
            <a:ext cx="8406000"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Lecture Outline</a:t>
            </a:r>
            <a:endParaRPr/>
          </a:p>
        </p:txBody>
      </p:sp>
      <p:sp>
        <p:nvSpPr>
          <p:cNvPr id="373" name="Google Shape;373;g10fc0afc8c1_1_0"/>
          <p:cNvSpPr txBox="1">
            <a:spLocks noGrp="1"/>
          </p:cNvSpPr>
          <p:nvPr>
            <p:ph type="body" idx="1"/>
          </p:nvPr>
        </p:nvSpPr>
        <p:spPr>
          <a:xfrm>
            <a:off x="396875" y="1362075"/>
            <a:ext cx="8366100" cy="497220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b="1" dirty="0">
                <a:solidFill>
                  <a:srgbClr val="4B2A85"/>
                </a:solidFill>
              </a:rPr>
              <a:t>Bloom’s Taxonomy</a:t>
            </a:r>
          </a:p>
          <a:p>
            <a:pPr marL="640080" lvl="1" indent="-283464" algn="l" rtl="0">
              <a:lnSpc>
                <a:spcPct val="110000"/>
              </a:lnSpc>
              <a:spcBef>
                <a:spcPts val="24"/>
              </a:spcBef>
              <a:spcAft>
                <a:spcPts val="0"/>
              </a:spcAft>
              <a:buSzPts val="2420"/>
              <a:buChar char="▪"/>
            </a:pPr>
            <a:r>
              <a:rPr lang="en-US" b="1" dirty="0">
                <a:solidFill>
                  <a:srgbClr val="4B2A85"/>
                </a:solidFill>
              </a:rPr>
              <a:t>Applying Higher Levels of Cognition to Learning</a:t>
            </a:r>
          </a:p>
          <a:p>
            <a:pPr marL="457200" lvl="1" indent="0">
              <a:spcBef>
                <a:spcPts val="440"/>
              </a:spcBef>
              <a:buSzPts val="2080"/>
              <a:buNone/>
            </a:pPr>
            <a:endParaRPr lang="en-US" dirty="0">
              <a:solidFill>
                <a:schemeClr val="tx1"/>
              </a:solidFill>
            </a:endParaRPr>
          </a:p>
          <a:p>
            <a:pPr marL="347472" lvl="0" indent="-347472" algn="l" rtl="0">
              <a:spcBef>
                <a:spcPts val="440"/>
              </a:spcBef>
              <a:spcAft>
                <a:spcPts val="0"/>
              </a:spcAft>
              <a:buClr>
                <a:srgbClr val="4B2A85"/>
              </a:buClr>
              <a:buSzPts val="2080"/>
              <a:buChar char="❖"/>
            </a:pPr>
            <a:r>
              <a:rPr lang="en-US" dirty="0">
                <a:solidFill>
                  <a:schemeClr val="tx1"/>
                </a:solidFill>
              </a:rPr>
              <a:t>Machine Languages </a:t>
            </a:r>
            <a:endParaRPr dirty="0">
              <a:solidFill>
                <a:schemeClr val="tx1"/>
              </a:solidFill>
            </a:endParaRPr>
          </a:p>
          <a:p>
            <a:pPr marL="640080" lvl="1" indent="-283464" algn="l" rtl="0">
              <a:spcBef>
                <a:spcPts val="24"/>
              </a:spcBef>
              <a:spcAft>
                <a:spcPts val="0"/>
              </a:spcAft>
              <a:buClr>
                <a:srgbClr val="4B2A85"/>
              </a:buClr>
              <a:buSzPts val="2420"/>
              <a:buChar char="▪"/>
            </a:pPr>
            <a:r>
              <a:rPr lang="en-US" dirty="0">
                <a:solidFill>
                  <a:schemeClr val="tx1"/>
                </a:solidFill>
              </a:rPr>
              <a:t>Assembly Languages, Producing Machine Code</a:t>
            </a:r>
            <a:endParaRPr lang="en-US" sz="2600" dirty="0">
              <a:solidFill>
                <a:schemeClr val="tx1"/>
              </a:solidFill>
            </a:endParaRPr>
          </a:p>
          <a:p>
            <a:pPr marL="640080" lvl="1" indent="-283464" algn="l" rtl="0">
              <a:spcBef>
                <a:spcPts val="24"/>
              </a:spcBef>
              <a:spcAft>
                <a:spcPts val="0"/>
              </a:spcAft>
              <a:buClr>
                <a:srgbClr val="4B2A85"/>
              </a:buClr>
              <a:buSzPts val="2420"/>
              <a:buChar char="▪"/>
            </a:pPr>
            <a:endParaRPr dirty="0">
              <a:solidFill>
                <a:schemeClr val="tx1"/>
              </a:solidFill>
            </a:endParaRPr>
          </a:p>
          <a:p>
            <a:pPr marL="347472" lvl="0" indent="-347472" algn="l" rtl="0">
              <a:lnSpc>
                <a:spcPct val="110000"/>
              </a:lnSpc>
              <a:spcBef>
                <a:spcPts val="440"/>
              </a:spcBef>
              <a:spcAft>
                <a:spcPts val="0"/>
              </a:spcAft>
              <a:buSzPts val="2080"/>
              <a:buFont typeface="Noto Sans Symbols"/>
              <a:buChar char="❖"/>
            </a:pPr>
            <a:r>
              <a:rPr lang="en-US" dirty="0">
                <a:solidFill>
                  <a:schemeClr val="tx1"/>
                </a:solidFill>
              </a:rPr>
              <a:t>Control Flow of Computer Instructions</a:t>
            </a:r>
          </a:p>
          <a:p>
            <a:pPr marL="640080" lvl="1" indent="-283464" algn="l" rtl="0">
              <a:spcBef>
                <a:spcPts val="24"/>
              </a:spcBef>
              <a:spcAft>
                <a:spcPts val="0"/>
              </a:spcAft>
              <a:buClr>
                <a:srgbClr val="4B2A85"/>
              </a:buClr>
              <a:buSzPts val="2420"/>
              <a:buChar char="▪"/>
            </a:pPr>
            <a:r>
              <a:rPr lang="en-US" dirty="0">
                <a:solidFill>
                  <a:schemeClr val="tx1"/>
                </a:solidFill>
              </a:rPr>
              <a:t>Jumps in Assembly, The Program Counter</a:t>
            </a:r>
          </a:p>
          <a:p>
            <a:pPr marL="640080" lvl="1" indent="-283464" algn="l" rtl="0">
              <a:spcBef>
                <a:spcPts val="24"/>
              </a:spcBef>
              <a:spcAft>
                <a:spcPts val="0"/>
              </a:spcAft>
              <a:buClr>
                <a:srgbClr val="4B2A85"/>
              </a:buClr>
              <a:buSzPts val="2420"/>
              <a:buChar char="▪"/>
            </a:pPr>
            <a:endParaRPr lang="en-US" dirty="0">
              <a:solidFill>
                <a:schemeClr val="tx1"/>
              </a:solidFill>
            </a:endParaRPr>
          </a:p>
          <a:p>
            <a:pPr marL="347472" lvl="0" indent="-347472" algn="l" rtl="0">
              <a:lnSpc>
                <a:spcPct val="110000"/>
              </a:lnSpc>
              <a:spcBef>
                <a:spcPts val="440"/>
              </a:spcBef>
              <a:spcAft>
                <a:spcPts val="0"/>
              </a:spcAft>
              <a:buSzPts val="2080"/>
              <a:buFont typeface="Noto Sans Symbols"/>
              <a:buChar char="❖"/>
            </a:pPr>
            <a:r>
              <a:rPr lang="en-US" dirty="0">
                <a:solidFill>
                  <a:schemeClr val="tx1"/>
                </a:solidFill>
              </a:rPr>
              <a:t>The Hack Assembly Language</a:t>
            </a:r>
          </a:p>
          <a:p>
            <a:pPr marL="640080" lvl="1" indent="-283464" algn="l" rtl="0">
              <a:lnSpc>
                <a:spcPct val="110000"/>
              </a:lnSpc>
              <a:spcBef>
                <a:spcPts val="24"/>
              </a:spcBef>
              <a:spcAft>
                <a:spcPts val="0"/>
              </a:spcAft>
              <a:buSzPts val="2420"/>
              <a:buChar char="▪"/>
            </a:pPr>
            <a:r>
              <a:rPr lang="en-US" dirty="0">
                <a:solidFill>
                  <a:schemeClr val="tx1"/>
                </a:solidFill>
              </a:rPr>
              <a:t>Registers, A-Instructions, Symbols, &amp; C-Instructions</a:t>
            </a:r>
          </a:p>
        </p:txBody>
      </p:sp>
      <p:sp>
        <p:nvSpPr>
          <p:cNvPr id="374" name="Google Shape;374;g10fc0afc8c1_1_0"/>
          <p:cNvSpPr txBox="1">
            <a:spLocks noGrp="1"/>
          </p:cNvSpPr>
          <p:nvPr>
            <p:ph type="sldNum" idx="12"/>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2</a:t>
            </a:fld>
            <a:endParaRPr/>
          </a:p>
        </p:txBody>
      </p:sp>
    </p:spTree>
    <p:extLst>
      <p:ext uri="{BB962C8B-B14F-4D97-AF65-F5344CB8AC3E}">
        <p14:creationId xmlns:p14="http://schemas.microsoft.com/office/powerpoint/2010/main" val="42525913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319"/>
        <p:cNvGrpSpPr/>
        <p:nvPr/>
      </p:nvGrpSpPr>
      <p:grpSpPr>
        <a:xfrm>
          <a:off x="0" y="0"/>
          <a:ext cx="0" cy="0"/>
          <a:chOff x="0" y="0"/>
          <a:chExt cx="0" cy="0"/>
        </a:xfrm>
      </p:grpSpPr>
      <p:sp>
        <p:nvSpPr>
          <p:cNvPr id="320" name="Google Shape;320;p21"/>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Addressing Modes</a:t>
            </a:r>
            <a:endParaRPr/>
          </a:p>
        </p:txBody>
      </p:sp>
      <p:sp>
        <p:nvSpPr>
          <p:cNvPr id="321" name="Google Shape;321;p21"/>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“What locations can I specify in my assembly code?”</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347472" algn="l" rtl="0">
              <a:lnSpc>
                <a:spcPct val="110000"/>
              </a:lnSpc>
              <a:spcBef>
                <a:spcPts val="440"/>
              </a:spcBef>
              <a:spcAft>
                <a:spcPts val="0"/>
              </a:spcAft>
              <a:buSzPts val="2080"/>
              <a:buFont typeface="Noto Sans Symbols"/>
              <a:buChar char="❖"/>
            </a:pPr>
            <a:r>
              <a:rPr lang="en-US" dirty="0"/>
              <a:t>Some useful options:</a:t>
            </a:r>
            <a:endParaRPr dirty="0"/>
          </a:p>
          <a:p>
            <a:pPr marL="640080" lvl="1" indent="-283464" algn="l" rtl="0">
              <a:lnSpc>
                <a:spcPct val="110000"/>
              </a:lnSpc>
              <a:spcBef>
                <a:spcPts val="24"/>
              </a:spcBef>
              <a:spcAft>
                <a:spcPts val="0"/>
              </a:spcAft>
              <a:buSzPts val="2420"/>
              <a:buChar char="▪"/>
            </a:pPr>
            <a:r>
              <a:rPr lang="en-US" dirty="0"/>
              <a:t>Register</a:t>
            </a:r>
            <a:endParaRPr dirty="0"/>
          </a:p>
          <a:p>
            <a:pPr marL="1051560" lvl="2" indent="-274320" algn="l" rtl="0">
              <a:lnSpc>
                <a:spcPct val="110000"/>
              </a:lnSpc>
              <a:spcBef>
                <a:spcPts val="0"/>
              </a:spcBef>
              <a:spcAft>
                <a:spcPts val="0"/>
              </a:spcAft>
              <a:buSzPts val="2200"/>
              <a:buChar char="•"/>
            </a:pPr>
            <a:r>
              <a:rPr lang="en-US" b="1" dirty="0">
                <a:latin typeface="Courier New"/>
                <a:ea typeface="Courier New"/>
                <a:cs typeface="Courier New"/>
                <a:sym typeface="Courier New"/>
              </a:rPr>
              <a:t>add reg1, reg2</a:t>
            </a:r>
            <a:endParaRPr dirty="0"/>
          </a:p>
          <a:p>
            <a:pPr marL="640080" lvl="1" indent="-283464" algn="l" rtl="0">
              <a:lnSpc>
                <a:spcPct val="110000"/>
              </a:lnSpc>
              <a:spcBef>
                <a:spcPts val="24"/>
              </a:spcBef>
              <a:spcAft>
                <a:spcPts val="0"/>
              </a:spcAft>
              <a:buSzPts val="2420"/>
              <a:buChar char="▪"/>
            </a:pPr>
            <a:r>
              <a:rPr lang="en-US" dirty="0"/>
              <a:t>Direct Memory Access</a:t>
            </a:r>
            <a:endParaRPr dirty="0"/>
          </a:p>
          <a:p>
            <a:pPr marL="1051560" lvl="2" indent="-274320" algn="l" rtl="0">
              <a:lnSpc>
                <a:spcPct val="110000"/>
              </a:lnSpc>
              <a:spcBef>
                <a:spcPts val="0"/>
              </a:spcBef>
              <a:spcAft>
                <a:spcPts val="0"/>
              </a:spcAft>
              <a:buSzPts val="2200"/>
              <a:buChar char="•"/>
            </a:pPr>
            <a:r>
              <a:rPr lang="en-US" b="1" dirty="0">
                <a:latin typeface="Courier New"/>
                <a:ea typeface="Courier New"/>
                <a:cs typeface="Courier New"/>
                <a:sym typeface="Courier New"/>
              </a:rPr>
              <a:t>add reg1, Memory[200]</a:t>
            </a:r>
            <a:endParaRPr dirty="0"/>
          </a:p>
          <a:p>
            <a:pPr marL="640080" lvl="1" indent="-283464" algn="l" rtl="0">
              <a:lnSpc>
                <a:spcPct val="110000"/>
              </a:lnSpc>
              <a:spcBef>
                <a:spcPts val="24"/>
              </a:spcBef>
              <a:spcAft>
                <a:spcPts val="0"/>
              </a:spcAft>
              <a:buSzPts val="2420"/>
              <a:buChar char="▪"/>
            </a:pPr>
            <a:r>
              <a:rPr lang="en-US" dirty="0"/>
              <a:t>Indirect Memory Access</a:t>
            </a:r>
            <a:endParaRPr dirty="0"/>
          </a:p>
          <a:p>
            <a:pPr marL="1051560" lvl="2" indent="-274320" algn="l" rtl="0">
              <a:lnSpc>
                <a:spcPct val="110000"/>
              </a:lnSpc>
              <a:spcBef>
                <a:spcPts val="0"/>
              </a:spcBef>
              <a:spcAft>
                <a:spcPts val="0"/>
              </a:spcAft>
              <a:buSzPts val="2200"/>
              <a:buChar char="•"/>
            </a:pPr>
            <a:r>
              <a:rPr lang="en-US" b="1" dirty="0">
                <a:latin typeface="Courier New"/>
                <a:ea typeface="Courier New"/>
                <a:cs typeface="Courier New"/>
                <a:sym typeface="Courier New"/>
              </a:rPr>
              <a:t>add reg1, Memory[reg2]</a:t>
            </a:r>
            <a:endParaRPr dirty="0"/>
          </a:p>
          <a:p>
            <a:pPr marL="640080" lvl="1" indent="-283464" algn="l" rtl="0">
              <a:lnSpc>
                <a:spcPct val="110000"/>
              </a:lnSpc>
              <a:spcBef>
                <a:spcPts val="24"/>
              </a:spcBef>
              <a:spcAft>
                <a:spcPts val="0"/>
              </a:spcAft>
              <a:buSzPts val="2420"/>
              <a:buChar char="▪"/>
            </a:pPr>
            <a:r>
              <a:rPr lang="en-US" dirty="0"/>
              <a:t>Immediate</a:t>
            </a:r>
            <a:endParaRPr dirty="0"/>
          </a:p>
          <a:p>
            <a:pPr marL="1051560" lvl="2" indent="-274320" algn="l" rtl="0">
              <a:lnSpc>
                <a:spcPct val="110000"/>
              </a:lnSpc>
              <a:spcBef>
                <a:spcPts val="0"/>
              </a:spcBef>
              <a:spcAft>
                <a:spcPts val="0"/>
              </a:spcAft>
              <a:buSzPts val="2200"/>
              <a:buChar char="•"/>
            </a:pPr>
            <a:r>
              <a:rPr lang="en-US" b="1" dirty="0">
                <a:latin typeface="Courier New"/>
                <a:ea typeface="Courier New"/>
                <a:cs typeface="Courier New"/>
                <a:sym typeface="Courier New"/>
              </a:rPr>
              <a:t>add 100, reg2</a:t>
            </a:r>
            <a:endParaRPr dirty="0"/>
          </a:p>
        </p:txBody>
      </p:sp>
      <p:sp>
        <p:nvSpPr>
          <p:cNvPr id="322" name="Google Shape;322;p21"/>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20</a:t>
            </a:fld>
            <a:endParaRPr/>
          </a:p>
        </p:txBody>
      </p:sp>
      <p:sp>
        <p:nvSpPr>
          <p:cNvPr id="323" name="Google Shape;323;p21"/>
          <p:cNvSpPr txBox="1"/>
          <p:nvPr/>
        </p:nvSpPr>
        <p:spPr>
          <a:xfrm>
            <a:off x="5486400" y="3862606"/>
            <a:ext cx="2499300" cy="8310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600"/>
              <a:buFont typeface="Arial"/>
              <a:buNone/>
            </a:pPr>
            <a:r>
              <a:rPr lang="en-US" sz="1600" b="0" i="0" u="none" strike="noStrike" cap="none" dirty="0">
                <a:solidFill>
                  <a:srgbClr val="000000"/>
                </a:solidFill>
                <a:latin typeface="Calibri"/>
                <a:ea typeface="Calibri"/>
                <a:cs typeface="Calibri"/>
                <a:sym typeface="Calibri"/>
              </a:rPr>
              <a:t>Access the giant array (i.e., memory) at index 200</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600"/>
              <a:buFont typeface="Arial"/>
              <a:buNone/>
            </a:pPr>
            <a:endParaRPr sz="1600" b="0" i="0" u="none" strike="noStrike" cap="none" dirty="0">
              <a:solidFill>
                <a:srgbClr val="000000"/>
              </a:solidFill>
              <a:latin typeface="Calibri"/>
              <a:ea typeface="Calibri"/>
              <a:cs typeface="Calibri"/>
              <a:sym typeface="Calibri"/>
            </a:endParaRPr>
          </a:p>
        </p:txBody>
      </p:sp>
      <p:sp>
        <p:nvSpPr>
          <p:cNvPr id="324" name="Google Shape;324;p21"/>
          <p:cNvSpPr txBox="1"/>
          <p:nvPr/>
        </p:nvSpPr>
        <p:spPr>
          <a:xfrm>
            <a:off x="4290060" y="2715562"/>
            <a:ext cx="4572000" cy="3387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600"/>
              <a:buFont typeface="Arial"/>
              <a:buNone/>
            </a:pPr>
            <a:r>
              <a:rPr lang="en-US" sz="1600" b="0" i="0" u="none" strike="noStrike" cap="none">
                <a:solidFill>
                  <a:srgbClr val="000000"/>
                </a:solidFill>
                <a:latin typeface="Calibri"/>
                <a:ea typeface="Calibri"/>
                <a:cs typeface="Calibri"/>
                <a:sym typeface="Calibri"/>
              </a:rPr>
              <a:t>Register names</a:t>
            </a:r>
            <a:endParaRPr sz="1400" b="0" i="0" u="none" strike="noStrike" cap="none">
              <a:solidFill>
                <a:srgbClr val="000000"/>
              </a:solidFill>
              <a:latin typeface="Arial"/>
              <a:ea typeface="Arial"/>
              <a:cs typeface="Arial"/>
              <a:sym typeface="Arial"/>
            </a:endParaRPr>
          </a:p>
        </p:txBody>
      </p:sp>
      <p:cxnSp>
        <p:nvCxnSpPr>
          <p:cNvPr id="325" name="Google Shape;325;p21"/>
          <p:cNvCxnSpPr/>
          <p:nvPr/>
        </p:nvCxnSpPr>
        <p:spPr>
          <a:xfrm flipH="1">
            <a:off x="2753760" y="2884839"/>
            <a:ext cx="1536300" cy="417900"/>
          </a:xfrm>
          <a:prstGeom prst="straightConnector1">
            <a:avLst/>
          </a:prstGeom>
          <a:noFill/>
          <a:ln w="9525" cap="flat" cmpd="sng">
            <a:solidFill>
              <a:schemeClr val="dk1"/>
            </a:solidFill>
            <a:prstDash val="solid"/>
            <a:round/>
            <a:headEnd type="none" w="sm" len="sm"/>
            <a:tailEnd type="triangle" w="med" len="med"/>
          </a:ln>
        </p:spPr>
      </p:cxnSp>
      <p:cxnSp>
        <p:nvCxnSpPr>
          <p:cNvPr id="326" name="Google Shape;326;p21"/>
          <p:cNvCxnSpPr/>
          <p:nvPr/>
        </p:nvCxnSpPr>
        <p:spPr>
          <a:xfrm flipH="1">
            <a:off x="3703560" y="2884839"/>
            <a:ext cx="586500" cy="449700"/>
          </a:xfrm>
          <a:prstGeom prst="straightConnector1">
            <a:avLst/>
          </a:prstGeom>
          <a:noFill/>
          <a:ln w="9525" cap="flat" cmpd="sng">
            <a:solidFill>
              <a:schemeClr val="dk1"/>
            </a:solidFill>
            <a:prstDash val="solid"/>
            <a:round/>
            <a:headEnd type="none" w="sm" len="sm"/>
            <a:tailEnd type="triangle" w="med" len="med"/>
          </a:ln>
        </p:spPr>
      </p:cxnSp>
      <p:cxnSp>
        <p:nvCxnSpPr>
          <p:cNvPr id="327" name="Google Shape;327;p21"/>
          <p:cNvCxnSpPr/>
          <p:nvPr/>
        </p:nvCxnSpPr>
        <p:spPr>
          <a:xfrm rot="10800000">
            <a:off x="4808100" y="4138831"/>
            <a:ext cx="678300" cy="0"/>
          </a:xfrm>
          <a:prstGeom prst="straightConnector1">
            <a:avLst/>
          </a:prstGeom>
          <a:noFill/>
          <a:ln w="9525" cap="flat" cmpd="sng">
            <a:solidFill>
              <a:schemeClr val="dk1"/>
            </a:solidFill>
            <a:prstDash val="solid"/>
            <a:round/>
            <a:headEnd type="none" w="sm" len="sm"/>
            <a:tailEnd type="triangle" w="med" len="med"/>
          </a:ln>
        </p:spPr>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21">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21">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2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2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21">
                                            <p:txEl>
                                              <p:pRg st="7" end="7"/>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21">
                                            <p:txEl>
                                              <p:pRg st="8" end="8"/>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21">
                                            <p:txEl>
                                              <p:pRg st="9" end="9"/>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21">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3"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371"/>
        <p:cNvGrpSpPr/>
        <p:nvPr/>
      </p:nvGrpSpPr>
      <p:grpSpPr>
        <a:xfrm>
          <a:off x="0" y="0"/>
          <a:ext cx="0" cy="0"/>
          <a:chOff x="0" y="0"/>
          <a:chExt cx="0" cy="0"/>
        </a:xfrm>
      </p:grpSpPr>
      <p:sp>
        <p:nvSpPr>
          <p:cNvPr id="372" name="Google Shape;372;g10fc0afc8c1_1_0"/>
          <p:cNvSpPr txBox="1">
            <a:spLocks noGrp="1"/>
          </p:cNvSpPr>
          <p:nvPr>
            <p:ph type="title"/>
          </p:nvPr>
        </p:nvSpPr>
        <p:spPr>
          <a:xfrm>
            <a:off x="357018" y="435678"/>
            <a:ext cx="8406000"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Lecture Outline</a:t>
            </a:r>
            <a:endParaRPr/>
          </a:p>
        </p:txBody>
      </p:sp>
      <p:sp>
        <p:nvSpPr>
          <p:cNvPr id="373" name="Google Shape;373;g10fc0afc8c1_1_0"/>
          <p:cNvSpPr txBox="1">
            <a:spLocks noGrp="1"/>
          </p:cNvSpPr>
          <p:nvPr>
            <p:ph type="body" idx="1"/>
          </p:nvPr>
        </p:nvSpPr>
        <p:spPr>
          <a:xfrm>
            <a:off x="396875" y="1362075"/>
            <a:ext cx="8366100" cy="497220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solidFill>
                  <a:schemeClr val="tx1"/>
                </a:solidFill>
              </a:rPr>
              <a:t>Bloom’s Taxonomy</a:t>
            </a:r>
          </a:p>
          <a:p>
            <a:pPr marL="640080" lvl="1" indent="-283464" algn="l" rtl="0">
              <a:lnSpc>
                <a:spcPct val="110000"/>
              </a:lnSpc>
              <a:spcBef>
                <a:spcPts val="24"/>
              </a:spcBef>
              <a:spcAft>
                <a:spcPts val="0"/>
              </a:spcAft>
              <a:buSzPts val="2420"/>
              <a:buChar char="▪"/>
            </a:pPr>
            <a:r>
              <a:rPr lang="en-US" dirty="0">
                <a:solidFill>
                  <a:schemeClr val="tx1"/>
                </a:solidFill>
              </a:rPr>
              <a:t>Applying Higher Levels of Cognition to Learning</a:t>
            </a:r>
          </a:p>
          <a:p>
            <a:pPr marL="457200" lvl="1" indent="0">
              <a:spcBef>
                <a:spcPts val="440"/>
              </a:spcBef>
              <a:buSzPts val="2080"/>
              <a:buNone/>
            </a:pPr>
            <a:endParaRPr lang="en-US" dirty="0">
              <a:solidFill>
                <a:schemeClr val="tx1"/>
              </a:solidFill>
            </a:endParaRPr>
          </a:p>
          <a:p>
            <a:pPr marL="347472" lvl="0" indent="-347472" algn="l" rtl="0">
              <a:spcBef>
                <a:spcPts val="440"/>
              </a:spcBef>
              <a:spcAft>
                <a:spcPts val="0"/>
              </a:spcAft>
              <a:buClr>
                <a:srgbClr val="4B2A85"/>
              </a:buClr>
              <a:buSzPts val="2080"/>
              <a:buChar char="❖"/>
            </a:pPr>
            <a:r>
              <a:rPr lang="en-US" dirty="0">
                <a:solidFill>
                  <a:schemeClr val="tx1"/>
                </a:solidFill>
              </a:rPr>
              <a:t>Machine Languages </a:t>
            </a:r>
            <a:endParaRPr dirty="0">
              <a:solidFill>
                <a:schemeClr val="tx1"/>
              </a:solidFill>
            </a:endParaRPr>
          </a:p>
          <a:p>
            <a:pPr marL="640080" lvl="1" indent="-283464" algn="l" rtl="0">
              <a:spcBef>
                <a:spcPts val="24"/>
              </a:spcBef>
              <a:spcAft>
                <a:spcPts val="0"/>
              </a:spcAft>
              <a:buClr>
                <a:srgbClr val="4B2A85"/>
              </a:buClr>
              <a:buSzPts val="2420"/>
              <a:buChar char="▪"/>
            </a:pPr>
            <a:r>
              <a:rPr lang="en-US" dirty="0">
                <a:solidFill>
                  <a:schemeClr val="tx1"/>
                </a:solidFill>
              </a:rPr>
              <a:t>Assembly Languages, Producing Machine Code</a:t>
            </a:r>
            <a:endParaRPr lang="en-US" sz="2600" dirty="0">
              <a:solidFill>
                <a:schemeClr val="tx1"/>
              </a:solidFill>
            </a:endParaRPr>
          </a:p>
          <a:p>
            <a:pPr marL="640080" lvl="1" indent="-283464" algn="l" rtl="0">
              <a:spcBef>
                <a:spcPts val="24"/>
              </a:spcBef>
              <a:spcAft>
                <a:spcPts val="0"/>
              </a:spcAft>
              <a:buClr>
                <a:srgbClr val="4B2A85"/>
              </a:buClr>
              <a:buSzPts val="2420"/>
              <a:buChar char="▪"/>
            </a:pPr>
            <a:endParaRPr dirty="0">
              <a:solidFill>
                <a:schemeClr val="tx1"/>
              </a:solidFill>
            </a:endParaRPr>
          </a:p>
          <a:p>
            <a:pPr marL="347472" lvl="0" indent="-347472" algn="l" rtl="0">
              <a:lnSpc>
                <a:spcPct val="110000"/>
              </a:lnSpc>
              <a:spcBef>
                <a:spcPts val="440"/>
              </a:spcBef>
              <a:spcAft>
                <a:spcPts val="0"/>
              </a:spcAft>
              <a:buSzPts val="2080"/>
              <a:buFont typeface="Noto Sans Symbols"/>
              <a:buChar char="❖"/>
            </a:pPr>
            <a:r>
              <a:rPr lang="en-US" b="1" dirty="0">
                <a:solidFill>
                  <a:srgbClr val="4B2A85"/>
                </a:solidFill>
              </a:rPr>
              <a:t>Control Flow of Computer Instructions</a:t>
            </a:r>
          </a:p>
          <a:p>
            <a:pPr marL="640080" lvl="1" indent="-283464" algn="l" rtl="0">
              <a:spcBef>
                <a:spcPts val="24"/>
              </a:spcBef>
              <a:spcAft>
                <a:spcPts val="0"/>
              </a:spcAft>
              <a:buClr>
                <a:srgbClr val="4B2A85"/>
              </a:buClr>
              <a:buSzPts val="2420"/>
              <a:buChar char="▪"/>
            </a:pPr>
            <a:r>
              <a:rPr lang="en-US" b="1" dirty="0">
                <a:solidFill>
                  <a:srgbClr val="4B2A85"/>
                </a:solidFill>
              </a:rPr>
              <a:t>Jumps in Assembly, The Program Counter</a:t>
            </a:r>
          </a:p>
          <a:p>
            <a:pPr marL="640080" lvl="1" indent="-283464" algn="l" rtl="0">
              <a:spcBef>
                <a:spcPts val="24"/>
              </a:spcBef>
              <a:spcAft>
                <a:spcPts val="0"/>
              </a:spcAft>
              <a:buClr>
                <a:srgbClr val="4B2A85"/>
              </a:buClr>
              <a:buSzPts val="2420"/>
              <a:buChar char="▪"/>
            </a:pPr>
            <a:endParaRPr lang="en-US" dirty="0">
              <a:solidFill>
                <a:schemeClr val="tx1"/>
              </a:solidFill>
            </a:endParaRPr>
          </a:p>
          <a:p>
            <a:pPr marL="347472" lvl="0" indent="-347472" algn="l" rtl="0">
              <a:lnSpc>
                <a:spcPct val="110000"/>
              </a:lnSpc>
              <a:spcBef>
                <a:spcPts val="440"/>
              </a:spcBef>
              <a:spcAft>
                <a:spcPts val="0"/>
              </a:spcAft>
              <a:buSzPts val="2080"/>
              <a:buFont typeface="Noto Sans Symbols"/>
              <a:buChar char="❖"/>
            </a:pPr>
            <a:r>
              <a:rPr lang="en-US" dirty="0">
                <a:solidFill>
                  <a:schemeClr val="tx1"/>
                </a:solidFill>
              </a:rPr>
              <a:t>The Hack Assembly Language</a:t>
            </a:r>
          </a:p>
          <a:p>
            <a:pPr marL="640080" lvl="1" indent="-283464" algn="l" rtl="0">
              <a:lnSpc>
                <a:spcPct val="110000"/>
              </a:lnSpc>
              <a:spcBef>
                <a:spcPts val="24"/>
              </a:spcBef>
              <a:spcAft>
                <a:spcPts val="0"/>
              </a:spcAft>
              <a:buSzPts val="2420"/>
              <a:buChar char="▪"/>
            </a:pPr>
            <a:r>
              <a:rPr lang="en-US" dirty="0">
                <a:solidFill>
                  <a:schemeClr val="tx1"/>
                </a:solidFill>
              </a:rPr>
              <a:t>Registers, A-Instructions, Symbols, &amp; C-Instructions</a:t>
            </a:r>
          </a:p>
        </p:txBody>
      </p:sp>
      <p:sp>
        <p:nvSpPr>
          <p:cNvPr id="374" name="Google Shape;374;g10fc0afc8c1_1_0"/>
          <p:cNvSpPr txBox="1">
            <a:spLocks noGrp="1"/>
          </p:cNvSpPr>
          <p:nvPr>
            <p:ph type="sldNum" idx="12"/>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21</a:t>
            </a:fld>
            <a:endParaRPr/>
          </a:p>
        </p:txBody>
      </p:sp>
    </p:spTree>
    <p:extLst>
      <p:ext uri="{BB962C8B-B14F-4D97-AF65-F5344CB8AC3E}">
        <p14:creationId xmlns:p14="http://schemas.microsoft.com/office/powerpoint/2010/main" val="36968379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331"/>
        <p:cNvGrpSpPr/>
        <p:nvPr/>
      </p:nvGrpSpPr>
      <p:grpSpPr>
        <a:xfrm>
          <a:off x="0" y="0"/>
          <a:ext cx="0" cy="0"/>
          <a:chOff x="0" y="0"/>
          <a:chExt cx="0" cy="0"/>
        </a:xfrm>
      </p:grpSpPr>
      <p:sp>
        <p:nvSpPr>
          <p:cNvPr id="332" name="Google Shape;332;p55"/>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Flow Control</a:t>
            </a:r>
            <a:endParaRPr/>
          </a:p>
        </p:txBody>
      </p:sp>
      <p:sp>
        <p:nvSpPr>
          <p:cNvPr id="333" name="Google Shape;333;p55"/>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22</a:t>
            </a:fld>
            <a:endParaRPr/>
          </a:p>
        </p:txBody>
      </p:sp>
      <p:sp>
        <p:nvSpPr>
          <p:cNvPr id="334" name="Google Shape;334;p55"/>
          <p:cNvSpPr/>
          <p:nvPr/>
        </p:nvSpPr>
        <p:spPr>
          <a:xfrm>
            <a:off x="1822650" y="1415200"/>
            <a:ext cx="5482200" cy="50772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1000"/>
              </a:spcBef>
              <a:spcAft>
                <a:spcPts val="0"/>
              </a:spcAft>
              <a:buClr>
                <a:srgbClr val="000000"/>
              </a:buClr>
              <a:buSzPts val="2000"/>
              <a:buFont typeface="Arial"/>
              <a:buNone/>
            </a:pPr>
            <a:r>
              <a:rPr lang="en-US" sz="2000" b="1" i="0" u="none" strike="noStrike" cap="none">
                <a:solidFill>
                  <a:srgbClr val="000000"/>
                </a:solidFill>
                <a:latin typeface="Calibri"/>
                <a:ea typeface="Calibri"/>
                <a:cs typeface="Calibri"/>
                <a:sym typeface="Calibri"/>
              </a:rPr>
              <a:t>COMPUTER</a:t>
            </a:r>
            <a:endParaRPr sz="2000" b="1" i="0" u="none" strike="noStrike" cap="none">
              <a:solidFill>
                <a:srgbClr val="000000"/>
              </a:solidFill>
              <a:latin typeface="Calibri"/>
              <a:ea typeface="Calibri"/>
              <a:cs typeface="Calibri"/>
              <a:sym typeface="Calibri"/>
            </a:endParaRPr>
          </a:p>
        </p:txBody>
      </p:sp>
      <p:sp>
        <p:nvSpPr>
          <p:cNvPr id="335" name="Google Shape;335;p55"/>
          <p:cNvSpPr/>
          <p:nvPr/>
        </p:nvSpPr>
        <p:spPr>
          <a:xfrm>
            <a:off x="2030975" y="2078725"/>
            <a:ext cx="2557500" cy="42741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1000"/>
              </a:spcBef>
              <a:spcAft>
                <a:spcPts val="0"/>
              </a:spcAft>
              <a:buClr>
                <a:srgbClr val="000000"/>
              </a:buClr>
              <a:buSzPts val="2000"/>
              <a:buFont typeface="Arial"/>
              <a:buNone/>
            </a:pPr>
            <a:r>
              <a:rPr lang="en-US" sz="2000" b="1" i="0" u="none" strike="noStrike" cap="none">
                <a:solidFill>
                  <a:srgbClr val="000000"/>
                </a:solidFill>
                <a:latin typeface="Calibri"/>
                <a:ea typeface="Calibri"/>
                <a:cs typeface="Calibri"/>
                <a:sym typeface="Calibri"/>
              </a:rPr>
              <a:t>MEMORY</a:t>
            </a:r>
            <a:endParaRPr sz="2000" b="1" i="0" u="none" strike="noStrike" cap="none">
              <a:solidFill>
                <a:srgbClr val="000000"/>
              </a:solidFill>
              <a:latin typeface="Calibri"/>
              <a:ea typeface="Calibri"/>
              <a:cs typeface="Calibri"/>
              <a:sym typeface="Calibri"/>
            </a:endParaRPr>
          </a:p>
        </p:txBody>
      </p:sp>
      <p:sp>
        <p:nvSpPr>
          <p:cNvPr id="336" name="Google Shape;336;p55"/>
          <p:cNvSpPr txBox="1"/>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200"/>
              <a:buFont typeface="Arial"/>
              <a:buNone/>
            </a:pPr>
            <a:fld id="{00000000-1234-1234-1234-123412341234}" type="slidenum">
              <a:rPr lang="en-US" sz="1200" b="1" i="0" u="none" strike="noStrike" cap="none">
                <a:solidFill>
                  <a:srgbClr val="4B2A85"/>
                </a:solidFill>
                <a:latin typeface="Calibri"/>
                <a:ea typeface="Calibri"/>
                <a:cs typeface="Calibri"/>
                <a:sym typeface="Calibri"/>
              </a:rPr>
              <a:t>22</a:t>
            </a:fld>
            <a:endParaRPr sz="1200" b="1" i="0" u="none" strike="noStrike" cap="none">
              <a:solidFill>
                <a:srgbClr val="4B2A85"/>
              </a:solidFill>
              <a:latin typeface="Calibri"/>
              <a:ea typeface="Calibri"/>
              <a:cs typeface="Calibri"/>
              <a:sym typeface="Calibri"/>
            </a:endParaRPr>
          </a:p>
        </p:txBody>
      </p:sp>
      <p:sp>
        <p:nvSpPr>
          <p:cNvPr id="337" name="Google Shape;337;p55"/>
          <p:cNvSpPr/>
          <p:nvPr/>
        </p:nvSpPr>
        <p:spPr>
          <a:xfrm>
            <a:off x="357025" y="3322803"/>
            <a:ext cx="1044300" cy="6471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INPUT</a:t>
            </a:r>
            <a:endParaRPr sz="1400" b="1" i="0" u="none" strike="noStrike" cap="none">
              <a:solidFill>
                <a:srgbClr val="000000"/>
              </a:solidFill>
              <a:latin typeface="Calibri"/>
              <a:ea typeface="Calibri"/>
              <a:cs typeface="Calibri"/>
              <a:sym typeface="Calibri"/>
            </a:endParaRPr>
          </a:p>
        </p:txBody>
      </p:sp>
      <p:sp>
        <p:nvSpPr>
          <p:cNvPr id="338" name="Google Shape;338;p55"/>
          <p:cNvSpPr/>
          <p:nvPr/>
        </p:nvSpPr>
        <p:spPr>
          <a:xfrm>
            <a:off x="5022075" y="2078725"/>
            <a:ext cx="2091300" cy="42741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1000"/>
              </a:spcBef>
              <a:spcAft>
                <a:spcPts val="0"/>
              </a:spcAft>
              <a:buClr>
                <a:srgbClr val="000000"/>
              </a:buClr>
              <a:buSzPts val="2000"/>
              <a:buFont typeface="Arial"/>
              <a:buNone/>
            </a:pPr>
            <a:r>
              <a:rPr lang="en-US" sz="2000" b="1" i="0" u="none" strike="noStrike" cap="none">
                <a:solidFill>
                  <a:srgbClr val="000000"/>
                </a:solidFill>
                <a:latin typeface="Calibri"/>
                <a:ea typeface="Calibri"/>
                <a:cs typeface="Calibri"/>
                <a:sym typeface="Calibri"/>
              </a:rPr>
              <a:t>CPU</a:t>
            </a:r>
            <a:endParaRPr sz="2000" b="1" i="0" u="none" strike="noStrike" cap="none">
              <a:solidFill>
                <a:srgbClr val="000000"/>
              </a:solidFill>
              <a:latin typeface="Calibri"/>
              <a:ea typeface="Calibri"/>
              <a:cs typeface="Calibri"/>
              <a:sym typeface="Calibri"/>
            </a:endParaRPr>
          </a:p>
        </p:txBody>
      </p:sp>
      <p:sp>
        <p:nvSpPr>
          <p:cNvPr id="339" name="Google Shape;339;p55"/>
          <p:cNvSpPr/>
          <p:nvPr/>
        </p:nvSpPr>
        <p:spPr>
          <a:xfrm>
            <a:off x="5199025" y="4685879"/>
            <a:ext cx="1788600" cy="3651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REGISTERS</a:t>
            </a:r>
            <a:endParaRPr sz="1400" b="1" i="0" u="none" strike="noStrike" cap="none">
              <a:solidFill>
                <a:srgbClr val="000000"/>
              </a:solidFill>
              <a:latin typeface="Calibri"/>
              <a:ea typeface="Calibri"/>
              <a:cs typeface="Calibri"/>
              <a:sym typeface="Calibri"/>
            </a:endParaRPr>
          </a:p>
        </p:txBody>
      </p:sp>
      <p:sp>
        <p:nvSpPr>
          <p:cNvPr id="340" name="Google Shape;340;p55"/>
          <p:cNvSpPr/>
          <p:nvPr/>
        </p:nvSpPr>
        <p:spPr>
          <a:xfrm>
            <a:off x="5199025" y="5104042"/>
            <a:ext cx="1788600" cy="11226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CONTROL</a:t>
            </a:r>
            <a:endParaRPr sz="1400" b="1" i="0" u="none" strike="noStrike" cap="none">
              <a:solidFill>
                <a:srgbClr val="000000"/>
              </a:solidFill>
              <a:latin typeface="Calibri"/>
              <a:ea typeface="Calibri"/>
              <a:cs typeface="Calibri"/>
              <a:sym typeface="Calibri"/>
            </a:endParaRPr>
          </a:p>
        </p:txBody>
      </p:sp>
      <p:sp>
        <p:nvSpPr>
          <p:cNvPr id="341" name="Google Shape;341;p55"/>
          <p:cNvSpPr/>
          <p:nvPr/>
        </p:nvSpPr>
        <p:spPr>
          <a:xfrm>
            <a:off x="7726175" y="3322803"/>
            <a:ext cx="1044300" cy="6471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OUTPUT</a:t>
            </a:r>
            <a:endParaRPr sz="1400" b="1" i="0" u="none" strike="noStrike" cap="none">
              <a:solidFill>
                <a:srgbClr val="000000"/>
              </a:solidFill>
              <a:latin typeface="Calibri"/>
              <a:ea typeface="Calibri"/>
              <a:cs typeface="Calibri"/>
              <a:sym typeface="Calibri"/>
            </a:endParaRPr>
          </a:p>
        </p:txBody>
      </p:sp>
      <p:sp>
        <p:nvSpPr>
          <p:cNvPr id="342" name="Google Shape;342;p55"/>
          <p:cNvSpPr/>
          <p:nvPr/>
        </p:nvSpPr>
        <p:spPr>
          <a:xfrm>
            <a:off x="1421550" y="3406975"/>
            <a:ext cx="453300" cy="478800"/>
          </a:xfrm>
          <a:prstGeom prst="rightArrow">
            <a:avLst>
              <a:gd name="adj1" fmla="val 50000"/>
              <a:gd name="adj2" fmla="val 50000"/>
            </a:avLst>
          </a:prstGeom>
          <a:solidFill>
            <a:srgbClr val="714EA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43" name="Google Shape;343;p55"/>
          <p:cNvSpPr/>
          <p:nvPr/>
        </p:nvSpPr>
        <p:spPr>
          <a:xfrm>
            <a:off x="7304850" y="3406975"/>
            <a:ext cx="538200" cy="478800"/>
          </a:xfrm>
          <a:prstGeom prst="rightArrow">
            <a:avLst>
              <a:gd name="adj1" fmla="val 50000"/>
              <a:gd name="adj2" fmla="val 50000"/>
            </a:avLst>
          </a:prstGeom>
          <a:solidFill>
            <a:srgbClr val="714EA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44" name="Google Shape;344;p55"/>
          <p:cNvSpPr/>
          <p:nvPr/>
        </p:nvSpPr>
        <p:spPr>
          <a:xfrm rot="10800000">
            <a:off x="4449075" y="3664275"/>
            <a:ext cx="573000" cy="478800"/>
          </a:xfrm>
          <a:prstGeom prst="rightArrow">
            <a:avLst>
              <a:gd name="adj1" fmla="val 50000"/>
              <a:gd name="adj2" fmla="val 50000"/>
            </a:avLst>
          </a:prstGeom>
          <a:solidFill>
            <a:srgbClr val="714EA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45" name="Google Shape;345;p55"/>
          <p:cNvSpPr/>
          <p:nvPr/>
        </p:nvSpPr>
        <p:spPr>
          <a:xfrm>
            <a:off x="4588550" y="3189600"/>
            <a:ext cx="573000" cy="478800"/>
          </a:xfrm>
          <a:prstGeom prst="rightArrow">
            <a:avLst>
              <a:gd name="adj1" fmla="val 50000"/>
              <a:gd name="adj2" fmla="val 50000"/>
            </a:avLst>
          </a:prstGeom>
          <a:solidFill>
            <a:srgbClr val="714EA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346" name="Google Shape;346;p55"/>
          <p:cNvPicPr preferRelativeResize="0"/>
          <p:nvPr/>
        </p:nvPicPr>
        <p:blipFill rotWithShape="1">
          <a:blip r:embed="rId3">
            <a:alphaModFix/>
          </a:blip>
          <a:srcRect/>
          <a:stretch/>
        </p:blipFill>
        <p:spPr>
          <a:xfrm>
            <a:off x="5243308" y="2736190"/>
            <a:ext cx="1648825" cy="1820347"/>
          </a:xfrm>
          <a:prstGeom prst="rect">
            <a:avLst/>
          </a:prstGeom>
          <a:noFill/>
          <a:ln>
            <a:noFill/>
          </a:ln>
        </p:spPr>
      </p:pic>
      <p:sp>
        <p:nvSpPr>
          <p:cNvPr id="347" name="Google Shape;347;p55"/>
          <p:cNvSpPr/>
          <p:nvPr/>
        </p:nvSpPr>
        <p:spPr>
          <a:xfrm>
            <a:off x="2467225" y="2736200"/>
            <a:ext cx="1956300" cy="1326000"/>
          </a:xfrm>
          <a:prstGeom prst="rect">
            <a:avLst/>
          </a:prstGeom>
          <a:solidFill>
            <a:srgbClr val="CFE2F3"/>
          </a:solid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0" i="0" u="none" strike="noStrike" cap="none">
                <a:solidFill>
                  <a:srgbClr val="000000"/>
                </a:solidFill>
                <a:latin typeface="Courier New"/>
                <a:ea typeface="Courier New"/>
                <a:cs typeface="Courier New"/>
                <a:sym typeface="Courier New"/>
              </a:rPr>
              <a:t>0101110011100110</a:t>
            </a:r>
            <a:endParaRPr sz="1400" b="0"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highlight>
                  <a:srgbClr val="FFF2CC"/>
                </a:highlight>
                <a:latin typeface="Courier New"/>
                <a:ea typeface="Courier New"/>
                <a:cs typeface="Courier New"/>
                <a:sym typeface="Courier New"/>
              </a:rPr>
              <a:t>1011000101010100</a:t>
            </a:r>
            <a:endParaRPr sz="1400" b="1" i="0" u="none" strike="noStrike" cap="none">
              <a:solidFill>
                <a:srgbClr val="000000"/>
              </a:solidFill>
              <a:highlight>
                <a:srgbClr val="FFF2CC"/>
              </a:highlight>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a:solidFill>
                  <a:srgbClr val="000000"/>
                </a:solidFill>
                <a:latin typeface="Courier New"/>
                <a:ea typeface="Courier New"/>
                <a:cs typeface="Courier New"/>
                <a:sym typeface="Courier New"/>
              </a:rPr>
              <a:t>1110001011111100</a:t>
            </a:r>
            <a:endParaRPr sz="1400" b="0"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a:solidFill>
                  <a:srgbClr val="000000"/>
                </a:solidFill>
                <a:latin typeface="Courier New"/>
                <a:ea typeface="Courier New"/>
                <a:cs typeface="Courier New"/>
                <a:sym typeface="Courier New"/>
              </a:rPr>
              <a:t>...</a:t>
            </a:r>
            <a:endParaRPr sz="1400" b="0" i="0" u="none" strike="noStrike" cap="none">
              <a:solidFill>
                <a:srgbClr val="000000"/>
              </a:solidFill>
              <a:latin typeface="Courier New"/>
              <a:ea typeface="Courier New"/>
              <a:cs typeface="Courier New"/>
              <a:sym typeface="Courier New"/>
            </a:endParaRPr>
          </a:p>
          <a:p>
            <a:pPr marL="0" marR="0" lvl="0" indent="0" algn="r" rtl="0">
              <a:lnSpc>
                <a:spcPct val="100000"/>
              </a:lnSpc>
              <a:spcBef>
                <a:spcPts val="0"/>
              </a:spcBef>
              <a:spcAft>
                <a:spcPts val="0"/>
              </a:spcAft>
              <a:buClr>
                <a:srgbClr val="000000"/>
              </a:buClr>
              <a:buSzPts val="1400"/>
              <a:buFont typeface="Arial"/>
              <a:buNone/>
            </a:pPr>
            <a:endParaRPr sz="1200" b="0" i="0" u="none" strike="noStrike" cap="none">
              <a:solidFill>
                <a:srgbClr val="000000"/>
              </a:solidFill>
              <a:latin typeface="Courier New"/>
              <a:ea typeface="Courier New"/>
              <a:cs typeface="Courier New"/>
              <a:sym typeface="Courier New"/>
            </a:endParaRPr>
          </a:p>
          <a:p>
            <a:pPr marL="0" marR="0" lvl="0" indent="0" algn="r" rtl="0">
              <a:lnSpc>
                <a:spcPct val="100000"/>
              </a:lnSpc>
              <a:spcBef>
                <a:spcPts val="0"/>
              </a:spcBef>
              <a:spcAft>
                <a:spcPts val="0"/>
              </a:spcAft>
              <a:buClr>
                <a:srgbClr val="000000"/>
              </a:buClr>
              <a:buSzPts val="1400"/>
              <a:buFont typeface="Arial"/>
              <a:buNone/>
            </a:pPr>
            <a:r>
              <a:rPr lang="en-US" sz="1200" b="0" i="0" u="none" strike="noStrike" cap="none">
                <a:solidFill>
                  <a:schemeClr val="dk1"/>
                </a:solidFill>
                <a:latin typeface="Calibri"/>
                <a:ea typeface="Calibri"/>
                <a:cs typeface="Calibri"/>
                <a:sym typeface="Calibri"/>
              </a:rPr>
              <a:t>Instructions</a:t>
            </a:r>
            <a:endParaRPr sz="1200" b="0" i="0" u="none" strike="noStrike" cap="none">
              <a:solidFill>
                <a:schemeClr val="dk1"/>
              </a:solidFill>
              <a:latin typeface="Calibri"/>
              <a:ea typeface="Calibri"/>
              <a:cs typeface="Calibri"/>
              <a:sym typeface="Calibri"/>
            </a:endParaRPr>
          </a:p>
        </p:txBody>
      </p:sp>
      <p:sp>
        <p:nvSpPr>
          <p:cNvPr id="348" name="Google Shape;348;p55"/>
          <p:cNvSpPr/>
          <p:nvPr/>
        </p:nvSpPr>
        <p:spPr>
          <a:xfrm>
            <a:off x="2467225" y="4062200"/>
            <a:ext cx="1956300" cy="1407000"/>
          </a:xfrm>
          <a:prstGeom prst="rect">
            <a:avLst/>
          </a:prstGeom>
          <a:solidFill>
            <a:srgbClr val="D9EAD3"/>
          </a:solid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0" i="0" u="none" strike="noStrike" cap="none">
                <a:solidFill>
                  <a:srgbClr val="000000"/>
                </a:solidFill>
                <a:latin typeface="Courier New"/>
                <a:ea typeface="Courier New"/>
                <a:cs typeface="Courier New"/>
                <a:sym typeface="Courier New"/>
              </a:rPr>
              <a:t>1100101010010101</a:t>
            </a:r>
            <a:endParaRPr sz="1400" b="0"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a:solidFill>
                  <a:srgbClr val="000000"/>
                </a:solidFill>
                <a:latin typeface="Courier New"/>
                <a:ea typeface="Courier New"/>
                <a:cs typeface="Courier New"/>
                <a:sym typeface="Courier New"/>
              </a:rPr>
              <a:t>1100100101100111</a:t>
            </a:r>
            <a:endParaRPr sz="1400" b="0"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a:solidFill>
                  <a:srgbClr val="000000"/>
                </a:solidFill>
                <a:latin typeface="Courier New"/>
                <a:ea typeface="Courier New"/>
                <a:cs typeface="Courier New"/>
                <a:sym typeface="Courier New"/>
              </a:rPr>
              <a:t>0011001010101011</a:t>
            </a:r>
            <a:endParaRPr sz="1400" b="0"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a:solidFill>
                  <a:srgbClr val="000000"/>
                </a:solidFill>
                <a:latin typeface="Courier New"/>
                <a:ea typeface="Courier New"/>
                <a:cs typeface="Courier New"/>
                <a:sym typeface="Courier New"/>
              </a:rPr>
              <a:t>...</a:t>
            </a:r>
            <a:endParaRPr sz="1400" b="0"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ourier New"/>
              <a:ea typeface="Courier New"/>
              <a:cs typeface="Courier New"/>
              <a:sym typeface="Courier New"/>
            </a:endParaRPr>
          </a:p>
          <a:p>
            <a:pPr marL="0" marR="0" lvl="0" indent="0" algn="r" rtl="0">
              <a:lnSpc>
                <a:spcPct val="100000"/>
              </a:lnSpc>
              <a:spcBef>
                <a:spcPts val="0"/>
              </a:spcBef>
              <a:spcAft>
                <a:spcPts val="0"/>
              </a:spcAft>
              <a:buClr>
                <a:srgbClr val="000000"/>
              </a:buClr>
              <a:buSzPts val="1400"/>
              <a:buFont typeface="Arial"/>
              <a:buNone/>
            </a:pPr>
            <a:r>
              <a:rPr lang="en-US" sz="1200" b="0" i="0" u="none" strike="noStrike" cap="none">
                <a:solidFill>
                  <a:schemeClr val="dk1"/>
                </a:solidFill>
                <a:latin typeface="Calibri"/>
                <a:ea typeface="Calibri"/>
                <a:cs typeface="Calibri"/>
                <a:sym typeface="Calibri"/>
              </a:rPr>
              <a:t>Data</a:t>
            </a:r>
            <a:endParaRPr sz="1200" b="0" i="0" u="none" strike="noStrike" cap="none">
              <a:solidFill>
                <a:schemeClr val="dk1"/>
              </a:solidFill>
              <a:latin typeface="Calibri"/>
              <a:ea typeface="Calibri"/>
              <a:cs typeface="Calibri"/>
              <a:sym typeface="Calibri"/>
            </a:endParaRPr>
          </a:p>
        </p:txBody>
      </p:sp>
      <p:sp>
        <p:nvSpPr>
          <p:cNvPr id="349" name="Google Shape;349;p55"/>
          <p:cNvSpPr/>
          <p:nvPr/>
        </p:nvSpPr>
        <p:spPr>
          <a:xfrm>
            <a:off x="2030975" y="2736200"/>
            <a:ext cx="538200" cy="13260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0" i="0" u="none" strike="noStrike" cap="none">
                <a:solidFill>
                  <a:srgbClr val="000000"/>
                </a:solidFill>
                <a:latin typeface="Courier New"/>
                <a:ea typeface="Courier New"/>
                <a:cs typeface="Courier New"/>
                <a:sym typeface="Courier New"/>
              </a:rPr>
              <a:t>0</a:t>
            </a:r>
            <a:endParaRPr sz="1400" b="0"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highlight>
                  <a:srgbClr val="FFF2CC"/>
                </a:highlight>
                <a:latin typeface="Courier New"/>
                <a:ea typeface="Courier New"/>
                <a:cs typeface="Courier New"/>
                <a:sym typeface="Courier New"/>
              </a:rPr>
              <a:t>1</a:t>
            </a:r>
            <a:endParaRPr sz="1400" b="1" i="0" u="none" strike="noStrike" cap="none">
              <a:solidFill>
                <a:srgbClr val="000000"/>
              </a:solidFill>
              <a:highlight>
                <a:srgbClr val="FFF2CC"/>
              </a:highlight>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a:solidFill>
                  <a:srgbClr val="000000"/>
                </a:solidFill>
                <a:latin typeface="Courier New"/>
                <a:ea typeface="Courier New"/>
                <a:cs typeface="Courier New"/>
                <a:sym typeface="Courier New"/>
              </a:rPr>
              <a:t>2</a:t>
            </a:r>
            <a:endParaRPr sz="1400" b="0" i="0" u="none" strike="noStrike" cap="none">
              <a:solidFill>
                <a:srgbClr val="000000"/>
              </a:solidFill>
              <a:latin typeface="Courier New"/>
              <a:ea typeface="Courier New"/>
              <a:cs typeface="Courier New"/>
              <a:sym typeface="Courier New"/>
            </a:endParaRPr>
          </a:p>
        </p:txBody>
      </p:sp>
      <p:sp>
        <p:nvSpPr>
          <p:cNvPr id="350" name="Google Shape;350;p55"/>
          <p:cNvSpPr/>
          <p:nvPr/>
        </p:nvSpPr>
        <p:spPr>
          <a:xfrm>
            <a:off x="2030975" y="4062200"/>
            <a:ext cx="538200" cy="13260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0" i="0" u="none" strike="noStrike" cap="none">
                <a:solidFill>
                  <a:srgbClr val="000000"/>
                </a:solidFill>
                <a:latin typeface="Courier New"/>
                <a:ea typeface="Courier New"/>
                <a:cs typeface="Courier New"/>
                <a:sym typeface="Courier New"/>
              </a:rPr>
              <a:t>n</a:t>
            </a:r>
            <a:endParaRPr sz="1400" b="0"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a:solidFill>
                  <a:srgbClr val="000000"/>
                </a:solidFill>
                <a:latin typeface="Courier New"/>
                <a:ea typeface="Courier New"/>
                <a:cs typeface="Courier New"/>
                <a:sym typeface="Courier New"/>
              </a:rPr>
              <a:t>n+1</a:t>
            </a:r>
            <a:endParaRPr sz="1400" b="0"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a:solidFill>
                  <a:srgbClr val="000000"/>
                </a:solidFill>
                <a:latin typeface="Courier New"/>
                <a:ea typeface="Courier New"/>
                <a:cs typeface="Courier New"/>
                <a:sym typeface="Courier New"/>
              </a:rPr>
              <a:t>n+2</a:t>
            </a:r>
            <a:endParaRPr sz="1400" b="0" i="0" u="none" strike="noStrike" cap="none">
              <a:solidFill>
                <a:srgbClr val="000000"/>
              </a:solidFill>
              <a:latin typeface="Courier New"/>
              <a:ea typeface="Courier New"/>
              <a:cs typeface="Courier New"/>
              <a:sym typeface="Courier New"/>
            </a:endParaRPr>
          </a:p>
        </p:txBody>
      </p:sp>
      <p:sp>
        <p:nvSpPr>
          <p:cNvPr id="351" name="Google Shape;351;p55"/>
          <p:cNvSpPr/>
          <p:nvPr/>
        </p:nvSpPr>
        <p:spPr>
          <a:xfrm>
            <a:off x="5352250" y="5510600"/>
            <a:ext cx="738300" cy="570300"/>
          </a:xfrm>
          <a:prstGeom prst="rect">
            <a:avLst/>
          </a:prstGeom>
          <a:solidFill>
            <a:srgbClr val="F2F2F2"/>
          </a:solidFill>
          <a:ln w="25400" cap="flat" cmpd="sng">
            <a:solidFill>
              <a:srgbClr val="666666"/>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3200"/>
              <a:buFont typeface="Arial"/>
              <a:buNone/>
            </a:pPr>
            <a:r>
              <a:rPr lang="en-US" sz="2000" b="1" i="0" u="none" strike="noStrike" cap="none">
                <a:solidFill>
                  <a:schemeClr val="dk1"/>
                </a:solidFill>
                <a:latin typeface="Calibri"/>
                <a:ea typeface="Calibri"/>
                <a:cs typeface="Calibri"/>
                <a:sym typeface="Calibri"/>
              </a:rPr>
              <a:t>PC</a:t>
            </a:r>
            <a:endParaRPr sz="2000" b="1" i="0" u="none" strike="noStrike" cap="none">
              <a:solidFill>
                <a:schemeClr val="dk1"/>
              </a:solidFill>
              <a:latin typeface="Calibri"/>
              <a:ea typeface="Calibri"/>
              <a:cs typeface="Calibri"/>
              <a:sym typeface="Calibri"/>
            </a:endParaRPr>
          </a:p>
        </p:txBody>
      </p:sp>
      <p:sp>
        <p:nvSpPr>
          <p:cNvPr id="352" name="Google Shape;352;p55"/>
          <p:cNvSpPr/>
          <p:nvPr/>
        </p:nvSpPr>
        <p:spPr>
          <a:xfrm>
            <a:off x="6090550" y="5510600"/>
            <a:ext cx="738300" cy="570300"/>
          </a:xfrm>
          <a:prstGeom prst="rect">
            <a:avLst/>
          </a:prstGeom>
          <a:solidFill>
            <a:srgbClr val="FFF2CC"/>
          </a:solidFill>
          <a:ln w="25400" cap="flat" cmpd="sng">
            <a:solidFill>
              <a:srgbClr val="666666"/>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3200"/>
              <a:buFont typeface="Arial"/>
              <a:buNone/>
            </a:pPr>
            <a:r>
              <a:rPr lang="en-US" sz="2000" b="1" i="0" u="none" strike="noStrike" cap="none">
                <a:solidFill>
                  <a:schemeClr val="dk1"/>
                </a:solidFill>
                <a:latin typeface="Courier New"/>
                <a:ea typeface="Courier New"/>
                <a:cs typeface="Courier New"/>
                <a:sym typeface="Courier New"/>
              </a:rPr>
              <a:t>1</a:t>
            </a:r>
            <a:endParaRPr sz="2000" b="1" i="0" u="none" strike="noStrike" cap="none">
              <a:solidFill>
                <a:schemeClr val="dk1"/>
              </a:solidFill>
              <a:latin typeface="Courier New"/>
              <a:ea typeface="Courier New"/>
              <a:cs typeface="Courier New"/>
              <a:sym typeface="Courier New"/>
            </a:endParaRPr>
          </a:p>
        </p:txBody>
      </p:sp>
      <p:sp>
        <p:nvSpPr>
          <p:cNvPr id="353" name="Google Shape;353;p55"/>
          <p:cNvSpPr/>
          <p:nvPr/>
        </p:nvSpPr>
        <p:spPr>
          <a:xfrm>
            <a:off x="590175" y="1952450"/>
            <a:ext cx="1486200" cy="874200"/>
          </a:xfrm>
          <a:prstGeom prst="wedgeRectCallout">
            <a:avLst>
              <a:gd name="adj1" fmla="val 49507"/>
              <a:gd name="adj2" fmla="val 83345"/>
            </a:avLst>
          </a:prstGeom>
          <a:solidFill>
            <a:srgbClr val="FFF2CC"/>
          </a:solidFill>
          <a:ln w="19050" cap="flat" cmpd="sng">
            <a:solidFill>
              <a:srgbClr val="BF9000"/>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0" i="0" u="none" strike="noStrike" cap="none">
                <a:solidFill>
                  <a:srgbClr val="000000"/>
                </a:solidFill>
                <a:latin typeface="Calibri"/>
                <a:ea typeface="Calibri"/>
                <a:cs typeface="Calibri"/>
                <a:sym typeface="Calibri"/>
              </a:rPr>
              <a:t>Which instruction should execute next?</a:t>
            </a:r>
            <a:endParaRPr sz="1400" b="0" i="0" u="none" strike="noStrike" cap="none">
              <a:solidFill>
                <a:srgbClr val="000000"/>
              </a:solidFill>
              <a:latin typeface="Calibri"/>
              <a:ea typeface="Calibri"/>
              <a:cs typeface="Calibri"/>
              <a:sym typeface="Calibri"/>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357"/>
        <p:cNvGrpSpPr/>
        <p:nvPr/>
      </p:nvGrpSpPr>
      <p:grpSpPr>
        <a:xfrm>
          <a:off x="0" y="0"/>
          <a:ext cx="0" cy="0"/>
          <a:chOff x="0" y="0"/>
          <a:chExt cx="0" cy="0"/>
        </a:xfrm>
      </p:grpSpPr>
      <p:sp>
        <p:nvSpPr>
          <p:cNvPr id="358" name="Google Shape;358;p59"/>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Flow Control: Unconditional Jumps</a:t>
            </a:r>
            <a:endParaRPr dirty="0"/>
          </a:p>
        </p:txBody>
      </p:sp>
      <p:sp>
        <p:nvSpPr>
          <p:cNvPr id="359" name="Google Shape;359;p59"/>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Usually, the CPU just executes machine instructions in a sequence</a:t>
            </a:r>
            <a:endParaRPr dirty="0"/>
          </a:p>
          <a:p>
            <a:pPr marL="640080" lvl="1" indent="-283464" algn="l" rtl="0">
              <a:lnSpc>
                <a:spcPct val="110000"/>
              </a:lnSpc>
              <a:spcBef>
                <a:spcPts val="24"/>
              </a:spcBef>
              <a:spcAft>
                <a:spcPts val="0"/>
              </a:spcAft>
              <a:buSzPts val="2420"/>
              <a:buChar char="▪"/>
            </a:pPr>
            <a:r>
              <a:rPr lang="en-US" dirty="0"/>
              <a:t>Typically moves to the instruction with the next highest address</a:t>
            </a:r>
            <a:endParaRPr dirty="0"/>
          </a:p>
          <a:p>
            <a:pPr marL="640080" lvl="1" indent="-129794" algn="l" rtl="0">
              <a:lnSpc>
                <a:spcPct val="110000"/>
              </a:lnSpc>
              <a:spcBef>
                <a:spcPts val="24"/>
              </a:spcBef>
              <a:spcAft>
                <a:spcPts val="0"/>
              </a:spcAft>
              <a:buSzPts val="2420"/>
              <a:buNone/>
            </a:pPr>
            <a:endParaRPr dirty="0"/>
          </a:p>
          <a:p>
            <a:pPr marL="347472" lvl="0" indent="-347472" algn="l" rtl="0">
              <a:lnSpc>
                <a:spcPct val="110000"/>
              </a:lnSpc>
              <a:spcBef>
                <a:spcPts val="440"/>
              </a:spcBef>
              <a:spcAft>
                <a:spcPts val="0"/>
              </a:spcAft>
              <a:buSzPts val="2080"/>
              <a:buFont typeface="Noto Sans Symbols"/>
              <a:buChar char="❖"/>
            </a:pPr>
            <a:r>
              <a:rPr lang="en-US" dirty="0"/>
              <a:t>Sometimes we want to </a:t>
            </a:r>
            <a:r>
              <a:rPr lang="en-US" b="1" dirty="0"/>
              <a:t>always</a:t>
            </a:r>
            <a:r>
              <a:rPr lang="en-US" dirty="0"/>
              <a:t> “jump” to another location</a:t>
            </a:r>
            <a:endParaRPr dirty="0"/>
          </a:p>
          <a:p>
            <a:pPr marL="640080" lvl="1" indent="-283464" algn="l" rtl="0">
              <a:lnSpc>
                <a:spcPct val="110000"/>
              </a:lnSpc>
              <a:spcBef>
                <a:spcPts val="24"/>
              </a:spcBef>
              <a:spcAft>
                <a:spcPts val="0"/>
              </a:spcAft>
              <a:buSzPts val="2420"/>
              <a:buChar char="▪"/>
            </a:pPr>
            <a:r>
              <a:rPr lang="en-US" dirty="0"/>
              <a:t>Example: At the end of an infinite loop</a:t>
            </a:r>
            <a:endParaRPr dirty="0"/>
          </a:p>
        </p:txBody>
      </p:sp>
      <p:sp>
        <p:nvSpPr>
          <p:cNvPr id="360" name="Google Shape;360;p59"/>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23</a:t>
            </a:fld>
            <a:endParaRPr/>
          </a:p>
        </p:txBody>
      </p:sp>
      <p:graphicFrame>
        <p:nvGraphicFramePr>
          <p:cNvPr id="361" name="Google Shape;361;p59" descr="There are two columns, one representing high level code and one representing possible assembly code that would be equivalent. This example highlights how jumps can be used to implement things like an infinite loop. After executing the loop body, we can &quot;jump&quot; back to the top in order to re-execute the body again. " title="High level language and assembly language comparison"/>
          <p:cNvGraphicFramePr/>
          <p:nvPr/>
        </p:nvGraphicFramePr>
        <p:xfrm>
          <a:off x="404812" y="4076760"/>
          <a:ext cx="8350225" cy="2468820"/>
        </p:xfrm>
        <a:graphic>
          <a:graphicData uri="http://schemas.openxmlformats.org/drawingml/2006/table">
            <a:tbl>
              <a:tblPr>
                <a:noFill/>
              </a:tblPr>
              <a:tblGrid>
                <a:gridCol w="4155225">
                  <a:extLst>
                    <a:ext uri="{9D8B030D-6E8A-4147-A177-3AD203B41FA5}">
                      <a16:colId xmlns:a16="http://schemas.microsoft.com/office/drawing/2014/main" val="20000"/>
                    </a:ext>
                  </a:extLst>
                </a:gridCol>
                <a:gridCol w="4195000">
                  <a:extLst>
                    <a:ext uri="{9D8B030D-6E8A-4147-A177-3AD203B41FA5}">
                      <a16:colId xmlns:a16="http://schemas.microsoft.com/office/drawing/2014/main" val="20001"/>
                    </a:ext>
                  </a:extLst>
                </a:gridCol>
              </a:tblGrid>
              <a:tr h="242225">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a:latin typeface="Calibri"/>
                          <a:ea typeface="Calibri"/>
                          <a:cs typeface="Calibri"/>
                          <a:sym typeface="Calibri"/>
                        </a:rPr>
                        <a:t>High Level Code (similar to Java)</a:t>
                      </a:r>
                      <a:endParaRPr sz="1800" b="1" u="none" strike="noStrike" cap="none">
                        <a:latin typeface="Calibri"/>
                        <a:ea typeface="Calibri"/>
                        <a:cs typeface="Calibri"/>
                        <a:sym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rgbClr val="C9DAF8"/>
                    </a:solidFill>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a:latin typeface="Calibri"/>
                          <a:ea typeface="Calibri"/>
                          <a:cs typeface="Calibri"/>
                          <a:sym typeface="Calibri"/>
                        </a:rPr>
                        <a:t>Assembly Code</a:t>
                      </a:r>
                      <a:endParaRPr sz="1800" b="1" u="none" strike="noStrike" cap="none">
                        <a:latin typeface="Calibri"/>
                        <a:ea typeface="Calibri"/>
                        <a:cs typeface="Calibri"/>
                        <a:sym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rgbClr val="C9DAF8"/>
                    </a:solidFill>
                  </a:tcPr>
                </a:tc>
                <a:extLst>
                  <a:ext uri="{0D108BD9-81ED-4DB2-BD59-A6C34878D82A}">
                    <a16:rowId xmlns:a16="http://schemas.microsoft.com/office/drawing/2014/main" val="10000"/>
                  </a:ext>
                </a:extLst>
              </a:tr>
              <a:tr h="1065900">
                <a:tc>
                  <a:txBody>
                    <a:bodyPr/>
                    <a:lstStyle/>
                    <a:p>
                      <a:pPr marL="0" marR="0" lvl="0" indent="0" algn="l" rtl="0">
                        <a:lnSpc>
                          <a:spcPct val="100000"/>
                        </a:lnSpc>
                        <a:spcBef>
                          <a:spcPts val="0"/>
                        </a:spcBef>
                        <a:spcAft>
                          <a:spcPts val="0"/>
                        </a:spcAft>
                        <a:buClr>
                          <a:schemeClr val="dk1"/>
                        </a:buClr>
                        <a:buSzPts val="1100"/>
                        <a:buFont typeface="Arial"/>
                        <a:buNone/>
                      </a:pPr>
                      <a:r>
                        <a:rPr lang="en-US" sz="2000" b="1" u="none" strike="noStrike" cap="none" dirty="0">
                          <a:latin typeface="Courier New"/>
                          <a:ea typeface="Courier New"/>
                          <a:cs typeface="Courier New"/>
                          <a:sym typeface="Courier New"/>
                        </a:rPr>
                        <a:t>while (true) {</a:t>
                      </a:r>
                      <a:endParaRPr sz="2000" b="1" u="none" strike="noStrike" cap="none" dirty="0">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2200"/>
                        <a:buFont typeface="Arial"/>
                        <a:buNone/>
                      </a:pPr>
                      <a:r>
                        <a:rPr lang="en-US" sz="2000" b="1" u="none" strike="noStrike" cap="none" dirty="0">
                          <a:latin typeface="Courier New"/>
                          <a:ea typeface="Courier New"/>
                          <a:cs typeface="Courier New"/>
                          <a:sym typeface="Courier New"/>
                        </a:rPr>
                        <a:t>    reg1++;</a:t>
                      </a:r>
                      <a:endParaRPr sz="2000" b="1" u="none" strike="noStrike" cap="none" dirty="0">
                        <a:latin typeface="Courier New"/>
                        <a:ea typeface="Courier New"/>
                        <a:cs typeface="Courier New"/>
                        <a:sym typeface="Courier New"/>
                      </a:endParaRPr>
                    </a:p>
                    <a:p>
                      <a:pPr marL="0" marR="0" lvl="0" indent="0" algn="l" rtl="0">
                        <a:lnSpc>
                          <a:spcPct val="100000"/>
                        </a:lnSpc>
                        <a:spcBef>
                          <a:spcPts val="0"/>
                        </a:spcBef>
                        <a:spcAft>
                          <a:spcPts val="0"/>
                        </a:spcAft>
                        <a:buClr>
                          <a:schemeClr val="dk1"/>
                        </a:buClr>
                        <a:buSzPts val="1100"/>
                        <a:buFont typeface="Arial"/>
                        <a:buNone/>
                      </a:pPr>
                      <a:r>
                        <a:rPr lang="en-US" sz="2000" u="none" strike="noStrike" cap="none" dirty="0">
                          <a:latin typeface="Courier New"/>
                          <a:ea typeface="Courier New"/>
                          <a:cs typeface="Courier New"/>
                          <a:sym typeface="Courier New"/>
                        </a:rPr>
                        <a:t>    </a:t>
                      </a:r>
                      <a:r>
                        <a:rPr lang="en-US" sz="2000" i="1" u="none" strike="noStrike" cap="none" dirty="0">
                          <a:latin typeface="Courier New"/>
                          <a:ea typeface="Courier New"/>
                          <a:cs typeface="Courier New"/>
                          <a:sym typeface="Courier New"/>
                        </a:rPr>
                        <a:t>&lt;more loop body&gt;</a:t>
                      </a:r>
                      <a:endParaRPr sz="2000" i="1" u="none" strike="noStrike" cap="none" dirty="0">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2200"/>
                        <a:buFont typeface="Arial"/>
                        <a:buNone/>
                      </a:pPr>
                      <a:r>
                        <a:rPr lang="en-US" sz="2000" b="1" u="none" strike="noStrike" cap="none" dirty="0">
                          <a:latin typeface="Courier New"/>
                          <a:ea typeface="Courier New"/>
                          <a:cs typeface="Courier New"/>
                          <a:sym typeface="Courier New"/>
                        </a:rPr>
                        <a:t>}</a:t>
                      </a:r>
                      <a:endParaRPr sz="2000" b="1" u="none" strike="noStrike" cap="none" dirty="0">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2200"/>
                        <a:buFont typeface="Arial"/>
                        <a:buNone/>
                      </a:pPr>
                      <a:r>
                        <a:rPr lang="en-US" sz="2000" i="1" u="none" strike="noStrike" cap="none" dirty="0">
                          <a:latin typeface="Courier New"/>
                          <a:ea typeface="Courier New"/>
                          <a:cs typeface="Courier New"/>
                          <a:sym typeface="Courier New"/>
                        </a:rPr>
                        <a:t>&lt;code after loop&gt;</a:t>
                      </a:r>
                      <a:endParaRPr sz="2000" i="1" u="none" strike="noStrike" cap="none" dirty="0">
                        <a:latin typeface="Courier New"/>
                        <a:ea typeface="Courier New"/>
                        <a:cs typeface="Courier New"/>
                        <a:sym typeface="Courier New"/>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100"/>
                        <a:buFont typeface="Arial"/>
                        <a:buNone/>
                      </a:pPr>
                      <a:r>
                        <a:rPr lang="en-US" sz="2000" b="1" u="none" strike="noStrike" cap="none" dirty="0">
                          <a:latin typeface="Courier New"/>
                          <a:ea typeface="Courier New"/>
                          <a:cs typeface="Courier New"/>
                          <a:sym typeface="Courier New"/>
                        </a:rPr>
                        <a:t>TOP:</a:t>
                      </a:r>
                      <a:endParaRPr sz="2000" b="1" u="none" strike="noStrike" cap="none" dirty="0">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2200"/>
                        <a:buFont typeface="Arial"/>
                        <a:buNone/>
                      </a:pPr>
                      <a:r>
                        <a:rPr lang="en-US" sz="2000" b="1" u="none" strike="noStrike" cap="none" dirty="0">
                          <a:latin typeface="Courier New"/>
                          <a:ea typeface="Courier New"/>
                          <a:cs typeface="Courier New"/>
                          <a:sym typeface="Courier New"/>
                        </a:rPr>
                        <a:t>    add 1, reg1</a:t>
                      </a:r>
                      <a:endParaRPr sz="2000" b="1" u="none" strike="noStrike" cap="none" dirty="0">
                        <a:latin typeface="Courier New"/>
                        <a:ea typeface="Courier New"/>
                        <a:cs typeface="Courier New"/>
                        <a:sym typeface="Courier New"/>
                      </a:endParaRPr>
                    </a:p>
                    <a:p>
                      <a:pPr marL="0" marR="0" lvl="0" indent="0" algn="l" rtl="0">
                        <a:lnSpc>
                          <a:spcPct val="100000"/>
                        </a:lnSpc>
                        <a:spcBef>
                          <a:spcPts val="0"/>
                        </a:spcBef>
                        <a:spcAft>
                          <a:spcPts val="0"/>
                        </a:spcAft>
                        <a:buClr>
                          <a:schemeClr val="dk1"/>
                        </a:buClr>
                        <a:buSzPts val="1100"/>
                        <a:buFont typeface="Arial"/>
                        <a:buNone/>
                      </a:pPr>
                      <a:r>
                        <a:rPr lang="en-US" sz="2000" u="none" strike="noStrike" cap="none" dirty="0">
                          <a:solidFill>
                            <a:schemeClr val="dk1"/>
                          </a:solidFill>
                          <a:latin typeface="Courier New"/>
                          <a:ea typeface="Courier New"/>
                          <a:cs typeface="Courier New"/>
                          <a:sym typeface="Courier New"/>
                        </a:rPr>
                        <a:t>    </a:t>
                      </a:r>
                      <a:r>
                        <a:rPr lang="en-US" sz="2000" i="1" u="none" strike="noStrike" cap="none" dirty="0">
                          <a:solidFill>
                            <a:schemeClr val="dk1"/>
                          </a:solidFill>
                          <a:latin typeface="Courier New"/>
                          <a:ea typeface="Courier New"/>
                          <a:cs typeface="Courier New"/>
                          <a:sym typeface="Courier New"/>
                        </a:rPr>
                        <a:t>&lt;more loop body&gt;</a:t>
                      </a:r>
                      <a:endParaRPr sz="2000" u="none" strike="noStrike" cap="none" dirty="0">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2200"/>
                        <a:buFont typeface="Arial"/>
                        <a:buNone/>
                      </a:pPr>
                      <a:r>
                        <a:rPr lang="en-US" sz="2000" b="1" u="none" strike="noStrike" cap="none" dirty="0">
                          <a:latin typeface="Courier New"/>
                          <a:ea typeface="Courier New"/>
                          <a:cs typeface="Courier New"/>
                          <a:sym typeface="Courier New"/>
                        </a:rPr>
                        <a:t>    </a:t>
                      </a:r>
                      <a:r>
                        <a:rPr lang="en-US" sz="2000" b="1" u="none" strike="noStrike" cap="none" dirty="0" err="1">
                          <a:latin typeface="Courier New"/>
                          <a:ea typeface="Courier New"/>
                          <a:cs typeface="Courier New"/>
                          <a:sym typeface="Courier New"/>
                        </a:rPr>
                        <a:t>jmp</a:t>
                      </a:r>
                      <a:r>
                        <a:rPr lang="en-US" sz="2000" b="1" u="none" strike="noStrike" cap="none" dirty="0">
                          <a:latin typeface="Courier New"/>
                          <a:ea typeface="Courier New"/>
                          <a:cs typeface="Courier New"/>
                          <a:sym typeface="Courier New"/>
                        </a:rPr>
                        <a:t> TOP</a:t>
                      </a:r>
                      <a:endParaRPr sz="2000" b="1" u="none" strike="noStrike" cap="none" dirty="0">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2200"/>
                        <a:buFont typeface="Arial"/>
                        <a:buNone/>
                      </a:pPr>
                      <a:r>
                        <a:rPr lang="en-US" sz="2000" i="1" u="none" strike="noStrike" cap="none" dirty="0">
                          <a:solidFill>
                            <a:schemeClr val="dk1"/>
                          </a:solidFill>
                          <a:latin typeface="Courier New"/>
                          <a:ea typeface="Courier New"/>
                          <a:cs typeface="Courier New"/>
                          <a:sym typeface="Courier New"/>
                        </a:rPr>
                        <a:t>    &lt;code after loop&gt;</a:t>
                      </a:r>
                      <a:endParaRPr sz="2000" i="1" u="none" strike="noStrike" cap="none" dirty="0">
                        <a:solidFill>
                          <a:schemeClr val="dk1"/>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2200"/>
                        <a:buFont typeface="Arial"/>
                        <a:buNone/>
                      </a:pPr>
                      <a:r>
                        <a:rPr lang="en-US" sz="2000" u="none" strike="noStrike" cap="none" dirty="0">
                          <a:latin typeface="Courier New"/>
                          <a:ea typeface="Courier New"/>
                          <a:cs typeface="Courier New"/>
                          <a:sym typeface="Courier New"/>
                        </a:rPr>
                        <a:t> </a:t>
                      </a:r>
                      <a:endParaRPr sz="2000" u="none" strike="noStrike" cap="none" dirty="0">
                        <a:latin typeface="Courier New"/>
                        <a:ea typeface="Courier New"/>
                        <a:cs typeface="Courier New"/>
                        <a:sym typeface="Courier New"/>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1"/>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9">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59">
                                            <p:txEl>
                                              <p:pRg st="4" end="4"/>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6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366"/>
        <p:cNvGrpSpPr/>
        <p:nvPr/>
      </p:nvGrpSpPr>
      <p:grpSpPr>
        <a:xfrm>
          <a:off x="0" y="0"/>
          <a:ext cx="0" cy="0"/>
          <a:chOff x="0" y="0"/>
          <a:chExt cx="0" cy="0"/>
        </a:xfrm>
      </p:grpSpPr>
      <p:sp>
        <p:nvSpPr>
          <p:cNvPr id="367" name="Google Shape;367;p60"/>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Flow Control: Conditional Jumps</a:t>
            </a:r>
            <a:endParaRPr dirty="0"/>
          </a:p>
        </p:txBody>
      </p:sp>
      <p:sp>
        <p:nvSpPr>
          <p:cNvPr id="368" name="Google Shape;368;p60"/>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Usually, the CPU just executes machine instructions in a sequence</a:t>
            </a:r>
            <a:endParaRPr dirty="0"/>
          </a:p>
          <a:p>
            <a:pPr marL="640080" lvl="1" indent="-283464" algn="l" rtl="0">
              <a:lnSpc>
                <a:spcPct val="110000"/>
              </a:lnSpc>
              <a:spcBef>
                <a:spcPts val="24"/>
              </a:spcBef>
              <a:spcAft>
                <a:spcPts val="0"/>
              </a:spcAft>
              <a:buSzPts val="2420"/>
              <a:buChar char="▪"/>
            </a:pPr>
            <a:r>
              <a:rPr lang="en-US" dirty="0"/>
              <a:t>Typically moves to the instruction with the next highest address</a:t>
            </a:r>
            <a:endParaRPr dirty="0"/>
          </a:p>
          <a:p>
            <a:pPr marL="356616" lvl="1" indent="0" algn="l" rtl="0">
              <a:lnSpc>
                <a:spcPct val="110000"/>
              </a:lnSpc>
              <a:spcBef>
                <a:spcPts val="24"/>
              </a:spcBef>
              <a:spcAft>
                <a:spcPts val="0"/>
              </a:spcAft>
              <a:buSzPts val="2420"/>
              <a:buNone/>
            </a:pPr>
            <a:endParaRPr dirty="0"/>
          </a:p>
          <a:p>
            <a:pPr marL="347472" lvl="0" indent="-347472" algn="l" rtl="0">
              <a:lnSpc>
                <a:spcPct val="110000"/>
              </a:lnSpc>
              <a:spcBef>
                <a:spcPts val="440"/>
              </a:spcBef>
              <a:spcAft>
                <a:spcPts val="0"/>
              </a:spcAft>
              <a:buSzPts val="2080"/>
              <a:buFont typeface="Noto Sans Symbols"/>
              <a:buChar char="❖"/>
            </a:pPr>
            <a:r>
              <a:rPr lang="en-US" dirty="0"/>
              <a:t>Sometimes we want to “jump” </a:t>
            </a:r>
            <a:r>
              <a:rPr lang="en-US" b="1" dirty="0"/>
              <a:t>only if a condition is met</a:t>
            </a:r>
            <a:endParaRPr b="1" dirty="0"/>
          </a:p>
          <a:p>
            <a:pPr marL="640080" lvl="1" indent="-283464" algn="l" rtl="0">
              <a:lnSpc>
                <a:spcPct val="110000"/>
              </a:lnSpc>
              <a:spcBef>
                <a:spcPts val="24"/>
              </a:spcBef>
              <a:spcAft>
                <a:spcPts val="0"/>
              </a:spcAft>
              <a:buSzPts val="2420"/>
              <a:buChar char="▪"/>
            </a:pPr>
            <a:r>
              <a:rPr lang="en-US" dirty="0"/>
              <a:t>Example: At the condition of an if statement</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215392" algn="l" rtl="0">
              <a:lnSpc>
                <a:spcPct val="110000"/>
              </a:lnSpc>
              <a:spcBef>
                <a:spcPts val="440"/>
              </a:spcBef>
              <a:spcAft>
                <a:spcPts val="0"/>
              </a:spcAft>
              <a:buSzPts val="2080"/>
              <a:buFont typeface="Noto Sans Symbols"/>
              <a:buNone/>
            </a:pPr>
            <a:endParaRPr dirty="0"/>
          </a:p>
        </p:txBody>
      </p:sp>
      <p:sp>
        <p:nvSpPr>
          <p:cNvPr id="369" name="Google Shape;369;p60"/>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24</a:t>
            </a:fld>
            <a:endParaRPr/>
          </a:p>
        </p:txBody>
      </p:sp>
      <p:graphicFrame>
        <p:nvGraphicFramePr>
          <p:cNvPr id="370" name="Google Shape;370;p60" descr="There are two columns, one representing high level code and one representing possible assembly code that would be equivalent. This example highlights how conditional jumps can be used to implement things like if statements. We can compare two values, and based on their comparison, determine whether or not we want to &quot;jump&quot; or &quot;skip&quot; over the if statement." title="High level language and assembly language comparison"/>
          <p:cNvGraphicFramePr/>
          <p:nvPr/>
        </p:nvGraphicFramePr>
        <p:xfrm>
          <a:off x="396875" y="4073244"/>
          <a:ext cx="8366150" cy="2164020"/>
        </p:xfrm>
        <a:graphic>
          <a:graphicData uri="http://schemas.openxmlformats.org/drawingml/2006/table">
            <a:tbl>
              <a:tblPr>
                <a:noFill/>
              </a:tblPr>
              <a:tblGrid>
                <a:gridCol w="4163150">
                  <a:extLst>
                    <a:ext uri="{9D8B030D-6E8A-4147-A177-3AD203B41FA5}">
                      <a16:colId xmlns:a16="http://schemas.microsoft.com/office/drawing/2014/main" val="20000"/>
                    </a:ext>
                  </a:extLst>
                </a:gridCol>
                <a:gridCol w="4203000">
                  <a:extLst>
                    <a:ext uri="{9D8B030D-6E8A-4147-A177-3AD203B41FA5}">
                      <a16:colId xmlns:a16="http://schemas.microsoft.com/office/drawing/2014/main" val="20001"/>
                    </a:ext>
                  </a:extLst>
                </a:gridCol>
              </a:tblGrid>
              <a:tr h="223825">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alibri"/>
                          <a:ea typeface="Calibri"/>
                          <a:cs typeface="Calibri"/>
                          <a:sym typeface="Calibri"/>
                        </a:rPr>
                        <a:t>High Level Code (similar to Java)</a:t>
                      </a:r>
                      <a:endParaRPr sz="1800" b="1" u="none" strike="noStrike" cap="none" dirty="0">
                        <a:latin typeface="Calibri"/>
                        <a:ea typeface="Calibri"/>
                        <a:cs typeface="Calibri"/>
                        <a:sym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rgbClr val="C9DAF8"/>
                    </a:solidFill>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a:latin typeface="Calibri"/>
                          <a:ea typeface="Calibri"/>
                          <a:cs typeface="Calibri"/>
                          <a:sym typeface="Calibri"/>
                        </a:rPr>
                        <a:t>Assembly Code</a:t>
                      </a:r>
                      <a:endParaRPr sz="1800" b="1" u="none" strike="noStrike" cap="none">
                        <a:latin typeface="Calibri"/>
                        <a:ea typeface="Calibri"/>
                        <a:cs typeface="Calibri"/>
                        <a:sym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rgbClr val="C9DAF8"/>
                    </a:solidFill>
                  </a:tcPr>
                </a:tc>
                <a:extLst>
                  <a:ext uri="{0D108BD9-81ED-4DB2-BD59-A6C34878D82A}">
                    <a16:rowId xmlns:a16="http://schemas.microsoft.com/office/drawing/2014/main" val="10000"/>
                  </a:ext>
                </a:extLst>
              </a:tr>
              <a:tr h="835650">
                <a:tc>
                  <a:txBody>
                    <a:bodyPr/>
                    <a:lstStyle/>
                    <a:p>
                      <a:pPr marL="0" marR="0" lvl="0" indent="0" algn="l" rtl="0">
                        <a:lnSpc>
                          <a:spcPct val="100000"/>
                        </a:lnSpc>
                        <a:spcBef>
                          <a:spcPts val="0"/>
                        </a:spcBef>
                        <a:spcAft>
                          <a:spcPts val="0"/>
                        </a:spcAft>
                        <a:buClr>
                          <a:srgbClr val="000000"/>
                        </a:buClr>
                        <a:buSzPts val="2200"/>
                        <a:buFont typeface="Arial"/>
                        <a:buNone/>
                      </a:pPr>
                      <a:r>
                        <a:rPr lang="en-US" sz="2000" b="1" u="none" strike="noStrike" cap="none" dirty="0">
                          <a:latin typeface="Courier New"/>
                          <a:ea typeface="Courier New"/>
                          <a:cs typeface="Courier New"/>
                          <a:sym typeface="Courier New"/>
                        </a:rPr>
                        <a:t>if (reg1 &lt; reg2) {</a:t>
                      </a:r>
                      <a:endParaRPr sz="2000" b="1" u="none" strike="noStrike" cap="none" dirty="0">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2200"/>
                        <a:buFont typeface="Arial"/>
                        <a:buNone/>
                      </a:pPr>
                      <a:r>
                        <a:rPr lang="en-US" sz="2000" b="1" u="none" strike="noStrike" cap="none" dirty="0">
                          <a:latin typeface="Courier New"/>
                          <a:ea typeface="Courier New"/>
                          <a:cs typeface="Courier New"/>
                          <a:sym typeface="Courier New"/>
                        </a:rPr>
                        <a:t>    reg1++;</a:t>
                      </a:r>
                      <a:endParaRPr sz="2000" b="1" u="none" strike="noStrike" cap="none" dirty="0">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2200"/>
                        <a:buFont typeface="Arial"/>
                        <a:buNone/>
                      </a:pPr>
                      <a:r>
                        <a:rPr lang="en-US" sz="2000" b="1" u="none" strike="noStrike" cap="none" dirty="0">
                          <a:latin typeface="Courier New"/>
                          <a:ea typeface="Courier New"/>
                          <a:cs typeface="Courier New"/>
                          <a:sym typeface="Courier New"/>
                        </a:rPr>
                        <a:t>}</a:t>
                      </a:r>
                      <a:endParaRPr sz="2000" b="1" u="none" strike="noStrike" cap="none" dirty="0">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2200"/>
                        <a:buFont typeface="Arial"/>
                        <a:buNone/>
                      </a:pPr>
                      <a:r>
                        <a:rPr lang="en-US" sz="2000" b="1" u="none" strike="noStrike" cap="none" dirty="0">
                          <a:latin typeface="Courier New"/>
                          <a:ea typeface="Courier New"/>
                          <a:cs typeface="Courier New"/>
                          <a:sym typeface="Courier New"/>
                        </a:rPr>
                        <a:t>reg2++;</a:t>
                      </a:r>
                      <a:endParaRPr sz="2000" b="1" u="none" strike="noStrike" cap="none" dirty="0">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2200"/>
                        <a:buFont typeface="Arial"/>
                        <a:buNone/>
                      </a:pPr>
                      <a:endParaRPr sz="2000" b="1" u="none" strike="noStrike" cap="none" dirty="0">
                        <a:latin typeface="Courier New"/>
                        <a:ea typeface="Courier New"/>
                        <a:cs typeface="Courier New"/>
                        <a:sym typeface="Courier New"/>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2200"/>
                        <a:buFont typeface="Arial"/>
                        <a:buNone/>
                      </a:pPr>
                      <a:r>
                        <a:rPr lang="en-US" sz="2000" b="1" i="1" u="none" strike="noStrike" cap="none" dirty="0">
                          <a:solidFill>
                            <a:schemeClr val="dk1"/>
                          </a:solidFill>
                          <a:latin typeface="Courier New"/>
                          <a:ea typeface="Courier New"/>
                          <a:cs typeface="Courier New"/>
                          <a:sym typeface="Courier New"/>
                        </a:rPr>
                        <a:t> </a:t>
                      </a:r>
                      <a:r>
                        <a:rPr lang="en-US" sz="2000" b="1" u="none" strike="noStrike" cap="none" dirty="0">
                          <a:solidFill>
                            <a:schemeClr val="dk1"/>
                          </a:solidFill>
                          <a:latin typeface="Courier New"/>
                          <a:ea typeface="Courier New"/>
                          <a:cs typeface="Courier New"/>
                          <a:sym typeface="Courier New"/>
                        </a:rPr>
                        <a:t>   </a:t>
                      </a:r>
                      <a:r>
                        <a:rPr lang="en-US" sz="2000" b="1" u="none" strike="noStrike" cap="none" dirty="0" err="1">
                          <a:solidFill>
                            <a:schemeClr val="dk1"/>
                          </a:solidFill>
                          <a:latin typeface="Courier New"/>
                          <a:ea typeface="Courier New"/>
                          <a:cs typeface="Courier New"/>
                          <a:sym typeface="Courier New"/>
                        </a:rPr>
                        <a:t>cmp</a:t>
                      </a:r>
                      <a:r>
                        <a:rPr lang="en-US" sz="2000" b="1" u="none" strike="noStrike" cap="none" dirty="0">
                          <a:solidFill>
                            <a:schemeClr val="dk1"/>
                          </a:solidFill>
                          <a:latin typeface="Courier New"/>
                          <a:ea typeface="Courier New"/>
                          <a:cs typeface="Courier New"/>
                          <a:sym typeface="Courier New"/>
                        </a:rPr>
                        <a:t> reg1, reg2</a:t>
                      </a:r>
                      <a:endParaRPr sz="2000" b="1" u="none" strike="noStrike" cap="none" dirty="0">
                        <a:solidFill>
                          <a:schemeClr val="dk1"/>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2200"/>
                        <a:buFont typeface="Arial"/>
                        <a:buNone/>
                      </a:pPr>
                      <a:r>
                        <a:rPr lang="en-US" sz="2000" b="1" u="none" strike="noStrike" cap="none" dirty="0">
                          <a:solidFill>
                            <a:schemeClr val="dk1"/>
                          </a:solidFill>
                          <a:latin typeface="Courier New"/>
                          <a:ea typeface="Courier New"/>
                          <a:cs typeface="Courier New"/>
                          <a:sym typeface="Courier New"/>
                        </a:rPr>
                        <a:t>    </a:t>
                      </a:r>
                      <a:r>
                        <a:rPr lang="en-US" sz="2000" b="1" u="none" strike="noStrike" cap="none" dirty="0" err="1">
                          <a:solidFill>
                            <a:schemeClr val="dk1"/>
                          </a:solidFill>
                          <a:latin typeface="Courier New"/>
                          <a:ea typeface="Courier New"/>
                          <a:cs typeface="Courier New"/>
                          <a:sym typeface="Courier New"/>
                        </a:rPr>
                        <a:t>jge</a:t>
                      </a:r>
                      <a:r>
                        <a:rPr lang="en-US" sz="2000" b="1" u="none" strike="noStrike" cap="none" dirty="0">
                          <a:solidFill>
                            <a:schemeClr val="dk1"/>
                          </a:solidFill>
                          <a:latin typeface="Courier New"/>
                          <a:ea typeface="Courier New"/>
                          <a:cs typeface="Courier New"/>
                          <a:sym typeface="Courier New"/>
                        </a:rPr>
                        <a:t> SKIP</a:t>
                      </a:r>
                      <a:endParaRPr sz="2000" b="1" u="none" strike="noStrike" cap="none" dirty="0">
                        <a:solidFill>
                          <a:schemeClr val="dk1"/>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2200"/>
                        <a:buFont typeface="Arial"/>
                        <a:buNone/>
                      </a:pPr>
                      <a:r>
                        <a:rPr lang="en-US" sz="2000" b="1" u="none" strike="noStrike" cap="none" dirty="0">
                          <a:solidFill>
                            <a:schemeClr val="dk1"/>
                          </a:solidFill>
                          <a:latin typeface="Courier New"/>
                          <a:ea typeface="Courier New"/>
                          <a:cs typeface="Courier New"/>
                          <a:sym typeface="Courier New"/>
                        </a:rPr>
                        <a:t>    add 1, reg1</a:t>
                      </a:r>
                      <a:endParaRPr sz="2000" b="1" u="none" strike="noStrike" cap="none" dirty="0">
                        <a:solidFill>
                          <a:schemeClr val="dk1"/>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2200"/>
                        <a:buFont typeface="Arial"/>
                        <a:buNone/>
                      </a:pPr>
                      <a:r>
                        <a:rPr lang="en-US" sz="2000" b="1" u="none" strike="noStrike" cap="none" dirty="0">
                          <a:solidFill>
                            <a:schemeClr val="dk1"/>
                          </a:solidFill>
                          <a:latin typeface="Courier New"/>
                          <a:ea typeface="Courier New"/>
                          <a:cs typeface="Courier New"/>
                          <a:sym typeface="Courier New"/>
                        </a:rPr>
                        <a:t>SKIP:</a:t>
                      </a:r>
                      <a:endParaRPr sz="2000" b="1" u="none" strike="noStrike" cap="none" dirty="0">
                        <a:solidFill>
                          <a:schemeClr val="dk1"/>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2200"/>
                        <a:buFont typeface="Arial"/>
                        <a:buNone/>
                      </a:pPr>
                      <a:r>
                        <a:rPr lang="en-US" sz="2000" b="1" u="none" strike="noStrike" cap="none" dirty="0">
                          <a:solidFill>
                            <a:schemeClr val="dk1"/>
                          </a:solidFill>
                          <a:latin typeface="Courier New"/>
                          <a:ea typeface="Courier New"/>
                          <a:cs typeface="Courier New"/>
                          <a:sym typeface="Courier New"/>
                        </a:rPr>
                        <a:t>    add 1, reg2</a:t>
                      </a:r>
                      <a:endParaRPr sz="2000" b="1" u="none" strike="noStrike" cap="none" dirty="0">
                        <a:latin typeface="Courier New"/>
                        <a:ea typeface="Courier New"/>
                        <a:cs typeface="Courier New"/>
                        <a:sym typeface="Courier New"/>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1"/>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326"/>
        <p:cNvGrpSpPr/>
        <p:nvPr/>
      </p:nvGrpSpPr>
      <p:grpSpPr>
        <a:xfrm>
          <a:off x="0" y="0"/>
          <a:ext cx="0" cy="0"/>
          <a:chOff x="0" y="0"/>
          <a:chExt cx="0" cy="0"/>
        </a:xfrm>
      </p:grpSpPr>
      <p:sp>
        <p:nvSpPr>
          <p:cNvPr id="327" name="Google Shape;327;p20"/>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Program Counter (PC)</a:t>
            </a:r>
            <a:endParaRPr dirty="0"/>
          </a:p>
        </p:txBody>
      </p:sp>
      <p:sp>
        <p:nvSpPr>
          <p:cNvPr id="328" name="Google Shape;328;p20"/>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Memory is used to store data as well as code</a:t>
            </a:r>
            <a:endParaRPr dirty="0"/>
          </a:p>
          <a:p>
            <a:pPr marL="347472" lvl="0" indent="-215392" algn="l" rtl="0">
              <a:lnSpc>
                <a:spcPct val="110000"/>
              </a:lnSpc>
              <a:spcBef>
                <a:spcPts val="440"/>
              </a:spcBef>
              <a:spcAft>
                <a:spcPts val="0"/>
              </a:spcAft>
              <a:buSzPts val="2080"/>
              <a:buFont typeface="Noto Sans Symbols"/>
              <a:buNone/>
            </a:pPr>
            <a:endParaRPr sz="1200" dirty="0"/>
          </a:p>
          <a:p>
            <a:pPr marL="347472" lvl="0" indent="-347472" algn="l" rtl="0">
              <a:lnSpc>
                <a:spcPct val="110000"/>
              </a:lnSpc>
              <a:spcBef>
                <a:spcPts val="440"/>
              </a:spcBef>
              <a:spcAft>
                <a:spcPts val="0"/>
              </a:spcAft>
              <a:buSzPts val="2080"/>
              <a:buFont typeface="Noto Sans Symbols"/>
              <a:buChar char="❖"/>
            </a:pPr>
            <a:r>
              <a:rPr lang="en-US" dirty="0"/>
              <a:t>Instructions and operations are stored at different addresses in memory</a:t>
            </a:r>
            <a:endParaRPr dirty="0"/>
          </a:p>
          <a:p>
            <a:pPr marL="347472" lvl="0" indent="-215392" algn="l" rtl="0">
              <a:lnSpc>
                <a:spcPct val="110000"/>
              </a:lnSpc>
              <a:spcBef>
                <a:spcPts val="440"/>
              </a:spcBef>
              <a:spcAft>
                <a:spcPts val="0"/>
              </a:spcAft>
              <a:buSzPts val="2080"/>
              <a:buFont typeface="Noto Sans Symbols"/>
              <a:buNone/>
            </a:pPr>
            <a:endParaRPr sz="1200" dirty="0"/>
          </a:p>
          <a:p>
            <a:pPr marL="347472" lvl="0" indent="-347472" algn="l" rtl="0">
              <a:lnSpc>
                <a:spcPct val="110000"/>
              </a:lnSpc>
              <a:spcBef>
                <a:spcPts val="440"/>
              </a:spcBef>
              <a:spcAft>
                <a:spcPts val="0"/>
              </a:spcAft>
              <a:buSzPts val="2080"/>
              <a:buFont typeface="Noto Sans Symbols"/>
              <a:buChar char="❖"/>
            </a:pPr>
            <a:r>
              <a:rPr lang="en-US" dirty="0"/>
              <a:t>Program Counter in the CPU keeps track of which address contains the instruction that should be executed next</a:t>
            </a:r>
            <a:endParaRPr dirty="0"/>
          </a:p>
          <a:p>
            <a:pPr marL="347472" lvl="0" indent="-215392" algn="l" rtl="0">
              <a:lnSpc>
                <a:spcPct val="110000"/>
              </a:lnSpc>
              <a:spcBef>
                <a:spcPts val="440"/>
              </a:spcBef>
              <a:spcAft>
                <a:spcPts val="0"/>
              </a:spcAft>
              <a:buSzPts val="2080"/>
              <a:buFont typeface="Noto Sans Symbols"/>
              <a:buNone/>
            </a:pPr>
            <a:endParaRPr dirty="0"/>
          </a:p>
        </p:txBody>
      </p:sp>
      <p:sp>
        <p:nvSpPr>
          <p:cNvPr id="329" name="Google Shape;329;p20"/>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25</a:t>
            </a:fld>
            <a:endParaRPr/>
          </a:p>
        </p:txBody>
      </p:sp>
      <p:grpSp>
        <p:nvGrpSpPr>
          <p:cNvPr id="14" name="Group 13">
            <a:extLst>
              <a:ext uri="{FF2B5EF4-FFF2-40B4-BE49-F238E27FC236}">
                <a16:creationId xmlns:a16="http://schemas.microsoft.com/office/drawing/2014/main" id="{89CCD8F0-F927-6C57-0B6A-F0B23641A539}"/>
              </a:ext>
            </a:extLst>
          </p:cNvPr>
          <p:cNvGrpSpPr/>
          <p:nvPr/>
        </p:nvGrpSpPr>
        <p:grpSpPr>
          <a:xfrm>
            <a:off x="2532159" y="4263670"/>
            <a:ext cx="4055700" cy="2464509"/>
            <a:chOff x="2307000" y="3959487"/>
            <a:chExt cx="4530000" cy="2752725"/>
          </a:xfrm>
        </p:grpSpPr>
        <p:sp>
          <p:nvSpPr>
            <p:cNvPr id="8" name="Google Shape;240;p55">
              <a:extLst>
                <a:ext uri="{FF2B5EF4-FFF2-40B4-BE49-F238E27FC236}">
                  <a16:creationId xmlns:a16="http://schemas.microsoft.com/office/drawing/2014/main" id="{44950A07-9A9C-925D-8708-3298754B2A2C}"/>
                </a:ext>
              </a:extLst>
            </p:cNvPr>
            <p:cNvSpPr/>
            <p:nvPr/>
          </p:nvSpPr>
          <p:spPr>
            <a:xfrm>
              <a:off x="2307000" y="3959487"/>
              <a:ext cx="4530000" cy="2752725"/>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1000"/>
                </a:spcBef>
                <a:spcAft>
                  <a:spcPts val="0"/>
                </a:spcAft>
                <a:buClr>
                  <a:srgbClr val="000000"/>
                </a:buClr>
                <a:buSzPts val="2000"/>
                <a:buFont typeface="Arial"/>
                <a:buNone/>
              </a:pPr>
              <a:r>
                <a:rPr lang="en-US" sz="2000" b="1" i="0" u="none" strike="noStrike" cap="none">
                  <a:solidFill>
                    <a:srgbClr val="000000"/>
                  </a:solidFill>
                  <a:latin typeface="Calibri"/>
                  <a:ea typeface="Calibri"/>
                  <a:cs typeface="Calibri"/>
                  <a:sym typeface="Calibri"/>
                </a:rPr>
                <a:t>COMPUTER</a:t>
              </a:r>
              <a:endParaRPr sz="2000" b="1" i="0" u="none" strike="noStrike" cap="none">
                <a:solidFill>
                  <a:srgbClr val="000000"/>
                </a:solidFill>
                <a:latin typeface="Calibri"/>
                <a:ea typeface="Calibri"/>
                <a:cs typeface="Calibri"/>
                <a:sym typeface="Calibri"/>
              </a:endParaRPr>
            </a:p>
          </p:txBody>
        </p:sp>
        <p:sp>
          <p:nvSpPr>
            <p:cNvPr id="9" name="Google Shape;241;p55">
              <a:extLst>
                <a:ext uri="{FF2B5EF4-FFF2-40B4-BE49-F238E27FC236}">
                  <a16:creationId xmlns:a16="http://schemas.microsoft.com/office/drawing/2014/main" id="{4EE73ADA-2370-EE5E-22F2-65E2050B47B4}"/>
                </a:ext>
              </a:extLst>
            </p:cNvPr>
            <p:cNvSpPr/>
            <p:nvPr/>
          </p:nvSpPr>
          <p:spPr>
            <a:xfrm>
              <a:off x="2481130" y="4632737"/>
              <a:ext cx="1649400" cy="1920463"/>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1000"/>
                </a:spcBef>
                <a:spcAft>
                  <a:spcPts val="0"/>
                </a:spcAft>
                <a:buClr>
                  <a:srgbClr val="000000"/>
                </a:buClr>
                <a:buSzPts val="2000"/>
                <a:buFont typeface="Arial"/>
                <a:buNone/>
              </a:pPr>
              <a:r>
                <a:rPr lang="en-US" sz="2000" b="1" i="0" u="none" strike="noStrike" cap="none" dirty="0">
                  <a:solidFill>
                    <a:srgbClr val="000000"/>
                  </a:solidFill>
                  <a:latin typeface="Calibri"/>
                  <a:ea typeface="Calibri"/>
                  <a:cs typeface="Calibri"/>
                  <a:sym typeface="Calibri"/>
                </a:rPr>
                <a:t>MEMORY</a:t>
              </a:r>
            </a:p>
            <a:p>
              <a:pPr marL="0" marR="0" lvl="0" indent="0" algn="ctr" rtl="0">
                <a:lnSpc>
                  <a:spcPct val="100000"/>
                </a:lnSpc>
                <a:spcBef>
                  <a:spcPts val="1000"/>
                </a:spcBef>
                <a:spcAft>
                  <a:spcPts val="0"/>
                </a:spcAft>
                <a:buClr>
                  <a:srgbClr val="000000"/>
                </a:buClr>
                <a:buSzPts val="2000"/>
                <a:buFont typeface="Arial"/>
                <a:buNone/>
              </a:pPr>
              <a:endParaRPr lang="en-US" sz="400" b="1" i="0" u="none" strike="noStrike" cap="none" dirty="0">
                <a:solidFill>
                  <a:srgbClr val="000000"/>
                </a:solidFill>
                <a:latin typeface="Calibri"/>
                <a:ea typeface="Calibri"/>
                <a:cs typeface="Calibri"/>
                <a:sym typeface="Calibri"/>
              </a:endParaRPr>
            </a:p>
            <a:p>
              <a:pPr marL="0" marR="0" lvl="0" indent="0" algn="ctr" rtl="0">
                <a:lnSpc>
                  <a:spcPct val="100000"/>
                </a:lnSpc>
                <a:spcBef>
                  <a:spcPts val="1000"/>
                </a:spcBef>
                <a:spcAft>
                  <a:spcPts val="0"/>
                </a:spcAft>
                <a:buClr>
                  <a:srgbClr val="000000"/>
                </a:buClr>
                <a:buSzPts val="2000"/>
                <a:buFont typeface="Arial"/>
                <a:buNone/>
              </a:pPr>
              <a:r>
                <a:rPr lang="en-US" sz="1600" b="1" dirty="0">
                  <a:latin typeface="Calibri"/>
                  <a:ea typeface="Calibri"/>
                  <a:cs typeface="Calibri"/>
                  <a:sym typeface="Calibri"/>
                </a:rPr>
                <a:t>Data and instructions</a:t>
              </a:r>
              <a:endParaRPr sz="1600" b="1" i="0" u="none" strike="noStrike" cap="none" dirty="0">
                <a:solidFill>
                  <a:srgbClr val="000000"/>
                </a:solidFill>
                <a:latin typeface="Calibri"/>
                <a:ea typeface="Calibri"/>
                <a:cs typeface="Calibri"/>
                <a:sym typeface="Calibri"/>
              </a:endParaRPr>
            </a:p>
          </p:txBody>
        </p:sp>
        <p:sp>
          <p:nvSpPr>
            <p:cNvPr id="10" name="Google Shape;244;p55">
              <a:extLst>
                <a:ext uri="{FF2B5EF4-FFF2-40B4-BE49-F238E27FC236}">
                  <a16:creationId xmlns:a16="http://schemas.microsoft.com/office/drawing/2014/main" id="{499C48E1-5C95-9265-809F-60DBCA2BF138}"/>
                </a:ext>
              </a:extLst>
            </p:cNvPr>
            <p:cNvSpPr/>
            <p:nvPr/>
          </p:nvSpPr>
          <p:spPr>
            <a:xfrm>
              <a:off x="4564055" y="4632737"/>
              <a:ext cx="2091300" cy="1920463"/>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1000"/>
                </a:spcBef>
                <a:spcAft>
                  <a:spcPts val="0"/>
                </a:spcAft>
                <a:buClr>
                  <a:srgbClr val="000000"/>
                </a:buClr>
                <a:buSzPts val="2000"/>
                <a:buFont typeface="Arial"/>
                <a:buNone/>
              </a:pPr>
              <a:r>
                <a:rPr lang="en-US" sz="2000" b="1" i="0" u="none" strike="noStrike" cap="none">
                  <a:solidFill>
                    <a:srgbClr val="000000"/>
                  </a:solidFill>
                  <a:latin typeface="Calibri"/>
                  <a:ea typeface="Calibri"/>
                  <a:cs typeface="Calibri"/>
                  <a:sym typeface="Calibri"/>
                </a:rPr>
                <a:t>CPU</a:t>
              </a:r>
              <a:endParaRPr sz="2000" b="1" i="0" u="none" strike="noStrike" cap="none">
                <a:solidFill>
                  <a:srgbClr val="000000"/>
                </a:solidFill>
                <a:latin typeface="Calibri"/>
                <a:ea typeface="Calibri"/>
                <a:cs typeface="Calibri"/>
                <a:sym typeface="Calibri"/>
              </a:endParaRPr>
            </a:p>
          </p:txBody>
        </p:sp>
        <p:sp>
          <p:nvSpPr>
            <p:cNvPr id="11" name="Google Shape;245;p55">
              <a:extLst>
                <a:ext uri="{FF2B5EF4-FFF2-40B4-BE49-F238E27FC236}">
                  <a16:creationId xmlns:a16="http://schemas.microsoft.com/office/drawing/2014/main" id="{689D040F-9B06-DC9F-1149-DD9512A27DBE}"/>
                </a:ext>
              </a:extLst>
            </p:cNvPr>
            <p:cNvSpPr/>
            <p:nvPr/>
          </p:nvSpPr>
          <p:spPr>
            <a:xfrm>
              <a:off x="4741005" y="5484795"/>
              <a:ext cx="1788600" cy="936225"/>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dirty="0">
                  <a:solidFill>
                    <a:srgbClr val="000000"/>
                  </a:solidFill>
                  <a:latin typeface="Calibri"/>
                  <a:ea typeface="Calibri"/>
                  <a:cs typeface="Calibri"/>
                  <a:sym typeface="Calibri"/>
                </a:rPr>
                <a:t>Program Counter (which line of code should I execute)</a:t>
              </a:r>
              <a:endParaRPr sz="1400" b="1" i="0" u="none" strike="noStrike" cap="none" dirty="0">
                <a:solidFill>
                  <a:srgbClr val="000000"/>
                </a:solidFill>
                <a:latin typeface="Calibri"/>
                <a:ea typeface="Calibri"/>
                <a:cs typeface="Calibri"/>
                <a:sym typeface="Calibri"/>
              </a:endParaRPr>
            </a:p>
          </p:txBody>
        </p:sp>
        <p:sp>
          <p:nvSpPr>
            <p:cNvPr id="12" name="Google Shape;250;p55">
              <a:extLst>
                <a:ext uri="{FF2B5EF4-FFF2-40B4-BE49-F238E27FC236}">
                  <a16:creationId xmlns:a16="http://schemas.microsoft.com/office/drawing/2014/main" id="{92CE874C-B47F-F9BF-53B9-04DCBBEEA4F5}"/>
                </a:ext>
              </a:extLst>
            </p:cNvPr>
            <p:cNvSpPr/>
            <p:nvPr/>
          </p:nvSpPr>
          <p:spPr>
            <a:xfrm rot="10800000">
              <a:off x="3991055" y="5589637"/>
              <a:ext cx="573000" cy="478800"/>
            </a:xfrm>
            <a:prstGeom prst="rightArrow">
              <a:avLst>
                <a:gd name="adj1" fmla="val 50000"/>
                <a:gd name="adj2" fmla="val 50000"/>
              </a:avLst>
            </a:prstGeom>
            <a:solidFill>
              <a:srgbClr val="714EA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3" name="Google Shape;251;p55">
              <a:extLst>
                <a:ext uri="{FF2B5EF4-FFF2-40B4-BE49-F238E27FC236}">
                  <a16:creationId xmlns:a16="http://schemas.microsoft.com/office/drawing/2014/main" id="{3B6B4001-0C3C-0C35-DAA5-864A5FA185AE}"/>
                </a:ext>
              </a:extLst>
            </p:cNvPr>
            <p:cNvSpPr/>
            <p:nvPr/>
          </p:nvSpPr>
          <p:spPr>
            <a:xfrm>
              <a:off x="4130530" y="5114962"/>
              <a:ext cx="573000" cy="478800"/>
            </a:xfrm>
            <a:prstGeom prst="rightArrow">
              <a:avLst>
                <a:gd name="adj1" fmla="val 50000"/>
                <a:gd name="adj2" fmla="val 50000"/>
              </a:avLst>
            </a:prstGeom>
            <a:solidFill>
              <a:srgbClr val="714EA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28">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2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450"/>
        <p:cNvGrpSpPr/>
        <p:nvPr/>
      </p:nvGrpSpPr>
      <p:grpSpPr>
        <a:xfrm>
          <a:off x="0" y="0"/>
          <a:ext cx="0" cy="0"/>
          <a:chOff x="0" y="0"/>
          <a:chExt cx="0" cy="0"/>
        </a:xfrm>
      </p:grpSpPr>
      <p:sp>
        <p:nvSpPr>
          <p:cNvPr id="451" name="Google Shape;451;p48"/>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Program Counter (PC)</a:t>
            </a:r>
            <a:endParaRPr/>
          </a:p>
        </p:txBody>
      </p:sp>
      <p:sp>
        <p:nvSpPr>
          <p:cNvPr id="452" name="Google Shape;452;p48"/>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a:t>Keeps track of what instruction we are executing</a:t>
            </a:r>
            <a:endParaRPr/>
          </a:p>
          <a:p>
            <a:pPr marL="640080" lvl="1" indent="-283464" algn="l" rtl="0">
              <a:lnSpc>
                <a:spcPct val="110000"/>
              </a:lnSpc>
              <a:spcBef>
                <a:spcPts val="24"/>
              </a:spcBef>
              <a:spcAft>
                <a:spcPts val="0"/>
              </a:spcAft>
              <a:buSzPts val="2420"/>
              <a:buChar char="▪"/>
            </a:pPr>
            <a:r>
              <a:rPr lang="en-US"/>
              <a:t>If the PC outputs 24, on the next clock cycle the computer runs the instruction at address 24 in the code segment</a:t>
            </a:r>
            <a:endParaRPr/>
          </a:p>
          <a:p>
            <a:pPr marL="347472" lvl="0" indent="-215392" algn="l" rtl="0">
              <a:lnSpc>
                <a:spcPct val="110000"/>
              </a:lnSpc>
              <a:spcBef>
                <a:spcPts val="440"/>
              </a:spcBef>
              <a:spcAft>
                <a:spcPts val="0"/>
              </a:spcAft>
              <a:buSzPts val="2080"/>
              <a:buFont typeface="Noto Sans Symbols"/>
              <a:buNone/>
            </a:pPr>
            <a:endParaRPr/>
          </a:p>
        </p:txBody>
      </p:sp>
      <p:sp>
        <p:nvSpPr>
          <p:cNvPr id="453" name="Google Shape;453;p48"/>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26</a:t>
            </a:fld>
            <a:endParaRPr/>
          </a:p>
        </p:txBody>
      </p:sp>
      <p:sp>
        <p:nvSpPr>
          <p:cNvPr id="471" name="Google Shape;471;p48"/>
          <p:cNvSpPr/>
          <p:nvPr/>
        </p:nvSpPr>
        <p:spPr>
          <a:xfrm>
            <a:off x="357018" y="3455915"/>
            <a:ext cx="2756992" cy="1088389"/>
          </a:xfrm>
          <a:prstGeom prst="wedgeRectCallout">
            <a:avLst>
              <a:gd name="adj1" fmla="val 55734"/>
              <a:gd name="adj2" fmla="val 79455"/>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dirty="0">
                <a:solidFill>
                  <a:schemeClr val="lt1"/>
                </a:solidFill>
                <a:latin typeface="Calibri"/>
                <a:ea typeface="Calibri"/>
                <a:cs typeface="Calibri"/>
                <a:sym typeface="Calibri"/>
              </a:rPr>
              <a:t>N</a:t>
            </a:r>
            <a:r>
              <a:rPr lang="en-US" sz="2000" b="0" i="0" u="none" strike="noStrike" cap="none" dirty="0">
                <a:solidFill>
                  <a:schemeClr val="lt1"/>
                </a:solidFill>
                <a:latin typeface="Calibri"/>
                <a:ea typeface="Calibri"/>
                <a:cs typeface="Calibri"/>
                <a:sym typeface="Calibri"/>
              </a:rPr>
              <a:t>ext cycle, replace counter value with </a:t>
            </a:r>
            <a:r>
              <a:rPr lang="en-US" sz="2000" b="1" i="0" u="none" strike="noStrike" cap="none" dirty="0">
                <a:solidFill>
                  <a:schemeClr val="lt1"/>
                </a:solidFill>
                <a:latin typeface="Consolas"/>
                <a:ea typeface="Consolas"/>
                <a:cs typeface="Consolas"/>
                <a:sym typeface="Consolas"/>
              </a:rPr>
              <a:t>in</a:t>
            </a:r>
            <a:endParaRPr sz="1400" b="0" i="0"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2000"/>
              <a:buFont typeface="Arial"/>
              <a:buNone/>
            </a:pPr>
            <a:r>
              <a:rPr lang="en-US" sz="2000" b="1" i="1" u="none" strike="noStrike" cap="none" dirty="0">
                <a:solidFill>
                  <a:schemeClr val="lt1"/>
                </a:solidFill>
                <a:latin typeface="Calibri"/>
                <a:ea typeface="Calibri"/>
                <a:cs typeface="Calibri"/>
                <a:sym typeface="Calibri"/>
              </a:rPr>
              <a:t>(</a:t>
            </a:r>
            <a:r>
              <a:rPr lang="en-US" sz="2000" b="1" i="1" dirty="0">
                <a:solidFill>
                  <a:schemeClr val="lt1"/>
                </a:solidFill>
                <a:latin typeface="Calibri"/>
                <a:ea typeface="Calibri"/>
                <a:cs typeface="Calibri"/>
                <a:sym typeface="Calibri"/>
              </a:rPr>
              <a:t>E.g</a:t>
            </a:r>
            <a:r>
              <a:rPr lang="en-US" sz="2000" b="1" i="1" u="none" strike="noStrike" cap="none" dirty="0">
                <a:solidFill>
                  <a:schemeClr val="lt1"/>
                </a:solidFill>
                <a:latin typeface="Calibri"/>
                <a:ea typeface="Calibri"/>
                <a:cs typeface="Calibri"/>
                <a:sym typeface="Calibri"/>
              </a:rPr>
              <a:t>., method calls)</a:t>
            </a:r>
            <a:endParaRPr sz="1400" b="0" i="0" u="none" strike="noStrike" cap="none" dirty="0">
              <a:solidFill>
                <a:srgbClr val="000000"/>
              </a:solidFill>
              <a:latin typeface="Arial"/>
              <a:ea typeface="Arial"/>
              <a:cs typeface="Arial"/>
              <a:sym typeface="Arial"/>
            </a:endParaRPr>
          </a:p>
        </p:txBody>
      </p:sp>
      <p:sp>
        <p:nvSpPr>
          <p:cNvPr id="472" name="Google Shape;472;p48"/>
          <p:cNvSpPr/>
          <p:nvPr/>
        </p:nvSpPr>
        <p:spPr>
          <a:xfrm>
            <a:off x="3178350" y="3455915"/>
            <a:ext cx="2756992" cy="1088389"/>
          </a:xfrm>
          <a:prstGeom prst="wedgeRectCallout">
            <a:avLst>
              <a:gd name="adj1" fmla="val 1619"/>
              <a:gd name="adj2" fmla="val 79191"/>
            </a:avLst>
          </a:prstGeom>
          <a:solidFill>
            <a:srgbClr val="00B0F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dirty="0">
                <a:solidFill>
                  <a:schemeClr val="lt1"/>
                </a:solidFill>
                <a:latin typeface="Calibri"/>
                <a:ea typeface="Calibri"/>
                <a:cs typeface="Calibri"/>
                <a:sym typeface="Calibri"/>
              </a:rPr>
              <a:t>N</a:t>
            </a:r>
            <a:r>
              <a:rPr lang="en-US" sz="2000" b="0" i="0" u="none" strike="noStrike" cap="none" dirty="0">
                <a:solidFill>
                  <a:schemeClr val="lt1"/>
                </a:solidFill>
                <a:latin typeface="Calibri"/>
                <a:ea typeface="Calibri"/>
                <a:cs typeface="Calibri"/>
                <a:sym typeface="Calibri"/>
              </a:rPr>
              <a:t>ext cycle, add 1 to counter value</a:t>
            </a:r>
            <a:endParaRPr sz="1400" b="0" i="0"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2000"/>
              <a:buFont typeface="Arial"/>
              <a:buNone/>
            </a:pPr>
            <a:r>
              <a:rPr lang="en-US" sz="2000" b="1" i="1" u="none" strike="noStrike" cap="none" dirty="0">
                <a:solidFill>
                  <a:schemeClr val="lt1"/>
                </a:solidFill>
                <a:latin typeface="Calibri"/>
                <a:ea typeface="Calibri"/>
                <a:cs typeface="Calibri"/>
                <a:sym typeface="Calibri"/>
              </a:rPr>
              <a:t>(</a:t>
            </a:r>
            <a:r>
              <a:rPr lang="en-US" sz="2000" b="1" i="1" dirty="0">
                <a:solidFill>
                  <a:schemeClr val="lt1"/>
                </a:solidFill>
                <a:latin typeface="Calibri"/>
                <a:ea typeface="Calibri"/>
                <a:cs typeface="Calibri"/>
                <a:sym typeface="Calibri"/>
              </a:rPr>
              <a:t>E.g.,</a:t>
            </a:r>
            <a:r>
              <a:rPr lang="en-US" sz="2000" b="1" i="1" u="none" strike="noStrike" cap="none" dirty="0">
                <a:solidFill>
                  <a:schemeClr val="lt1"/>
                </a:solidFill>
                <a:latin typeface="Calibri"/>
                <a:ea typeface="Calibri"/>
                <a:cs typeface="Calibri"/>
                <a:sym typeface="Calibri"/>
              </a:rPr>
              <a:t> normal operation)</a:t>
            </a:r>
            <a:endParaRPr sz="2000" b="1" i="1" u="none" strike="noStrike" cap="none" dirty="0">
              <a:solidFill>
                <a:schemeClr val="lt1"/>
              </a:solidFill>
              <a:latin typeface="Consolas"/>
              <a:ea typeface="Consolas"/>
              <a:cs typeface="Consolas"/>
              <a:sym typeface="Consolas"/>
            </a:endParaRPr>
          </a:p>
        </p:txBody>
      </p:sp>
      <p:sp>
        <p:nvSpPr>
          <p:cNvPr id="473" name="Google Shape;473;p48"/>
          <p:cNvSpPr/>
          <p:nvPr/>
        </p:nvSpPr>
        <p:spPr>
          <a:xfrm>
            <a:off x="6006008" y="3455915"/>
            <a:ext cx="2756992" cy="1088389"/>
          </a:xfrm>
          <a:prstGeom prst="wedgeRectCallout">
            <a:avLst>
              <a:gd name="adj1" fmla="val -54009"/>
              <a:gd name="adj2" fmla="val 82948"/>
            </a:avLst>
          </a:prstGeom>
          <a:solidFill>
            <a:srgbClr val="FFAB0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dirty="0">
                <a:solidFill>
                  <a:schemeClr val="lt1"/>
                </a:solidFill>
                <a:latin typeface="Calibri"/>
                <a:ea typeface="Calibri"/>
                <a:cs typeface="Calibri"/>
                <a:sym typeface="Calibri"/>
              </a:rPr>
              <a:t>N</a:t>
            </a:r>
            <a:r>
              <a:rPr lang="en-US" sz="2000" b="0" i="0" u="none" strike="noStrike" cap="none" dirty="0">
                <a:solidFill>
                  <a:schemeClr val="lt1"/>
                </a:solidFill>
                <a:latin typeface="Calibri"/>
                <a:ea typeface="Calibri"/>
                <a:cs typeface="Calibri"/>
                <a:sym typeface="Calibri"/>
              </a:rPr>
              <a:t>ext cycle, set counter to 0</a:t>
            </a:r>
            <a:endParaRPr sz="1400" b="0" i="0"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2000"/>
              <a:buFont typeface="Arial"/>
              <a:buNone/>
            </a:pPr>
            <a:r>
              <a:rPr lang="en-US" sz="2000" b="1" i="1" u="none" strike="noStrike" cap="none" dirty="0">
                <a:solidFill>
                  <a:schemeClr val="lt1"/>
                </a:solidFill>
                <a:latin typeface="Calibri"/>
                <a:ea typeface="Calibri"/>
                <a:cs typeface="Calibri"/>
                <a:sym typeface="Calibri"/>
              </a:rPr>
              <a:t>(</a:t>
            </a:r>
            <a:r>
              <a:rPr lang="en-US" sz="2000" b="1" i="1" dirty="0">
                <a:solidFill>
                  <a:schemeClr val="lt1"/>
                </a:solidFill>
                <a:latin typeface="Calibri"/>
                <a:ea typeface="Calibri"/>
                <a:cs typeface="Calibri"/>
                <a:sym typeface="Calibri"/>
              </a:rPr>
              <a:t>E.g.,</a:t>
            </a:r>
            <a:r>
              <a:rPr lang="en-US" sz="2000" b="1" i="1" u="none" strike="noStrike" cap="none" dirty="0">
                <a:solidFill>
                  <a:schemeClr val="lt1"/>
                </a:solidFill>
                <a:latin typeface="Calibri"/>
                <a:ea typeface="Calibri"/>
                <a:cs typeface="Calibri"/>
                <a:sym typeface="Calibri"/>
              </a:rPr>
              <a:t> program start)</a:t>
            </a:r>
            <a:endParaRPr sz="2000" b="1" i="1" u="none" strike="noStrike" cap="none" dirty="0">
              <a:solidFill>
                <a:schemeClr val="lt1"/>
              </a:solidFill>
              <a:latin typeface="Consolas"/>
              <a:ea typeface="Consolas"/>
              <a:cs typeface="Consolas"/>
              <a:sym typeface="Consolas"/>
            </a:endParaRPr>
          </a:p>
        </p:txBody>
      </p:sp>
      <p:grpSp>
        <p:nvGrpSpPr>
          <p:cNvPr id="2" name="Google Shape;338;p21">
            <a:extLst>
              <a:ext uri="{FF2B5EF4-FFF2-40B4-BE49-F238E27FC236}">
                <a16:creationId xmlns:a16="http://schemas.microsoft.com/office/drawing/2014/main" id="{0DC91FA4-A7F5-B0E3-8742-0E97EFB2E66B}"/>
              </a:ext>
            </a:extLst>
          </p:cNvPr>
          <p:cNvGrpSpPr/>
          <p:nvPr/>
        </p:nvGrpSpPr>
        <p:grpSpPr>
          <a:xfrm>
            <a:off x="1619199" y="4825172"/>
            <a:ext cx="5898126" cy="1767478"/>
            <a:chOff x="1619199" y="4825172"/>
            <a:chExt cx="5898126" cy="1767478"/>
          </a:xfrm>
        </p:grpSpPr>
        <p:sp>
          <p:nvSpPr>
            <p:cNvPr id="3" name="Google Shape;339;p21">
              <a:extLst>
                <a:ext uri="{FF2B5EF4-FFF2-40B4-BE49-F238E27FC236}">
                  <a16:creationId xmlns:a16="http://schemas.microsoft.com/office/drawing/2014/main" id="{18D09615-273D-8E39-B3BB-6261A5D84262}"/>
                </a:ext>
              </a:extLst>
            </p:cNvPr>
            <p:cNvSpPr/>
            <p:nvPr/>
          </p:nvSpPr>
          <p:spPr>
            <a:xfrm>
              <a:off x="2414329" y="5571022"/>
              <a:ext cx="4315341" cy="1021628"/>
            </a:xfrm>
            <a:prstGeom prst="rect">
              <a:avLst/>
            </a:prstGeom>
            <a:solidFill>
              <a:srgbClr val="F2F2F2"/>
            </a:solidFill>
            <a:ln w="25400" cap="flat" cmpd="sng">
              <a:solidFill>
                <a:schemeClr val="dk1"/>
              </a:solidFill>
              <a:prstDash val="solid"/>
              <a:round/>
              <a:headEnd type="none" w="sm" len="sm"/>
              <a:tailEnd type="none" w="sm" len="sm"/>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1000"/>
                <a:buFont typeface="Arial"/>
                <a:buNone/>
              </a:pPr>
              <a:endParaRPr sz="1000" b="0" i="0" u="none" strike="noStrike" cap="none">
                <a:solidFill>
                  <a:schemeClr val="dk1"/>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3200"/>
                <a:buFont typeface="Arial"/>
                <a:buNone/>
              </a:pPr>
              <a:r>
                <a:rPr lang="en-US" sz="3200" b="1" i="0" u="none" strike="noStrike" cap="none">
                  <a:solidFill>
                    <a:schemeClr val="dk1"/>
                  </a:solidFill>
                  <a:latin typeface="Calibri"/>
                  <a:ea typeface="Calibri"/>
                  <a:cs typeface="Calibri"/>
                  <a:sym typeface="Calibri"/>
                </a:rPr>
                <a:t>PC</a:t>
              </a:r>
              <a:endParaRPr sz="2000" b="1" i="0" u="none" strike="noStrike" cap="none">
                <a:solidFill>
                  <a:schemeClr val="dk1"/>
                </a:solidFill>
                <a:latin typeface="Calibri"/>
                <a:ea typeface="Calibri"/>
                <a:cs typeface="Calibri"/>
                <a:sym typeface="Calibri"/>
              </a:endParaRPr>
            </a:p>
          </p:txBody>
        </p:sp>
        <p:sp>
          <p:nvSpPr>
            <p:cNvPr id="4" name="Google Shape;340;p21">
              <a:extLst>
                <a:ext uri="{FF2B5EF4-FFF2-40B4-BE49-F238E27FC236}">
                  <a16:creationId xmlns:a16="http://schemas.microsoft.com/office/drawing/2014/main" id="{D19AB809-E5DC-1FF3-6AEF-E0E1CF1C84BA}"/>
                </a:ext>
              </a:extLst>
            </p:cNvPr>
            <p:cNvSpPr/>
            <p:nvPr/>
          </p:nvSpPr>
          <p:spPr>
            <a:xfrm>
              <a:off x="4445523" y="6362971"/>
              <a:ext cx="252952" cy="218062"/>
            </a:xfrm>
            <a:prstGeom prst="triangle">
              <a:avLst>
                <a:gd name="adj" fmla="val 50000"/>
              </a:avLst>
            </a:prstGeom>
            <a:solidFill>
              <a:schemeClr val="lt1"/>
            </a:solidFill>
            <a:ln w="254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Arial"/>
                <a:ea typeface="Arial"/>
                <a:cs typeface="Arial"/>
                <a:sym typeface="Arial"/>
              </a:endParaRPr>
            </a:p>
          </p:txBody>
        </p:sp>
        <p:cxnSp>
          <p:nvCxnSpPr>
            <p:cNvPr id="5" name="Google Shape;341;p21">
              <a:extLst>
                <a:ext uri="{FF2B5EF4-FFF2-40B4-BE49-F238E27FC236}">
                  <a16:creationId xmlns:a16="http://schemas.microsoft.com/office/drawing/2014/main" id="{4ABBE4EB-1BD2-EB27-95D5-B4CF86432F11}"/>
                </a:ext>
              </a:extLst>
            </p:cNvPr>
            <p:cNvCxnSpPr/>
            <p:nvPr/>
          </p:nvCxnSpPr>
          <p:spPr>
            <a:xfrm rot="10800000">
              <a:off x="3296378" y="5203763"/>
              <a:ext cx="0" cy="365688"/>
            </a:xfrm>
            <a:prstGeom prst="straightConnector1">
              <a:avLst/>
            </a:prstGeom>
            <a:noFill/>
            <a:ln w="28575" cap="flat" cmpd="sng">
              <a:solidFill>
                <a:schemeClr val="dk1"/>
              </a:solidFill>
              <a:prstDash val="solid"/>
              <a:round/>
              <a:headEnd type="triangle" w="med" len="med"/>
              <a:tailEnd type="none" w="sm" len="sm"/>
            </a:ln>
          </p:spPr>
        </p:cxnSp>
        <p:sp>
          <p:nvSpPr>
            <p:cNvPr id="6" name="Google Shape;342;p21">
              <a:extLst>
                <a:ext uri="{FF2B5EF4-FFF2-40B4-BE49-F238E27FC236}">
                  <a16:creationId xmlns:a16="http://schemas.microsoft.com/office/drawing/2014/main" id="{7021181C-46EA-A2B2-9B67-C207F3BCA5D1}"/>
                </a:ext>
              </a:extLst>
            </p:cNvPr>
            <p:cNvSpPr txBox="1"/>
            <p:nvPr/>
          </p:nvSpPr>
          <p:spPr>
            <a:xfrm>
              <a:off x="2902550" y="4825172"/>
              <a:ext cx="787655" cy="369333"/>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800"/>
                <a:buFont typeface="Arial"/>
                <a:buNone/>
              </a:pPr>
              <a:r>
                <a:rPr lang="en-US" sz="1800" b="1" i="0" u="none" strike="noStrike" cap="none">
                  <a:solidFill>
                    <a:srgbClr val="000000"/>
                  </a:solidFill>
                  <a:latin typeface="Courier New"/>
                  <a:ea typeface="Courier New"/>
                  <a:cs typeface="Courier New"/>
                  <a:sym typeface="Courier New"/>
                </a:rPr>
                <a:t>load</a:t>
              </a:r>
              <a:endParaRPr sz="1400" b="1" i="0" u="none" strike="noStrike" cap="none">
                <a:solidFill>
                  <a:srgbClr val="000000"/>
                </a:solidFill>
                <a:latin typeface="Courier New"/>
                <a:ea typeface="Courier New"/>
                <a:cs typeface="Courier New"/>
                <a:sym typeface="Courier New"/>
              </a:endParaRPr>
            </a:p>
          </p:txBody>
        </p:sp>
        <p:cxnSp>
          <p:nvCxnSpPr>
            <p:cNvPr id="7" name="Google Shape;343;p21">
              <a:extLst>
                <a:ext uri="{FF2B5EF4-FFF2-40B4-BE49-F238E27FC236}">
                  <a16:creationId xmlns:a16="http://schemas.microsoft.com/office/drawing/2014/main" id="{7773BEF8-0528-35B1-ED2E-3DB62F664E7D}"/>
                </a:ext>
              </a:extLst>
            </p:cNvPr>
            <p:cNvCxnSpPr/>
            <p:nvPr/>
          </p:nvCxnSpPr>
          <p:spPr>
            <a:xfrm rot="10800000">
              <a:off x="1657554" y="6096262"/>
              <a:ext cx="749300" cy="0"/>
            </a:xfrm>
            <a:prstGeom prst="straightConnector1">
              <a:avLst/>
            </a:prstGeom>
            <a:noFill/>
            <a:ln w="28575" cap="flat" cmpd="sng">
              <a:solidFill>
                <a:schemeClr val="dk1"/>
              </a:solidFill>
              <a:prstDash val="solid"/>
              <a:round/>
              <a:headEnd type="triangle" w="med" len="med"/>
              <a:tailEnd type="none" w="sm" len="sm"/>
            </a:ln>
          </p:spPr>
        </p:cxnSp>
        <p:sp>
          <p:nvSpPr>
            <p:cNvPr id="8" name="Google Shape;344;p21">
              <a:extLst>
                <a:ext uri="{FF2B5EF4-FFF2-40B4-BE49-F238E27FC236}">
                  <a16:creationId xmlns:a16="http://schemas.microsoft.com/office/drawing/2014/main" id="{6D3E4606-A6D7-0EA2-E827-F3AA76919B10}"/>
                </a:ext>
              </a:extLst>
            </p:cNvPr>
            <p:cNvSpPr txBox="1"/>
            <p:nvPr/>
          </p:nvSpPr>
          <p:spPr>
            <a:xfrm>
              <a:off x="1619199" y="5571022"/>
              <a:ext cx="787655" cy="369333"/>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800"/>
                <a:buFont typeface="Arial"/>
                <a:buNone/>
              </a:pPr>
              <a:r>
                <a:rPr lang="en-US" sz="1800" b="1" i="0" u="none" strike="noStrike" cap="none">
                  <a:solidFill>
                    <a:srgbClr val="000000"/>
                  </a:solidFill>
                  <a:latin typeface="Courier New"/>
                  <a:ea typeface="Courier New"/>
                  <a:cs typeface="Courier New"/>
                  <a:sym typeface="Courier New"/>
                </a:rPr>
                <a:t>in</a:t>
              </a:r>
              <a:endParaRPr sz="1400" b="1" i="0" u="none" strike="noStrike" cap="none">
                <a:solidFill>
                  <a:srgbClr val="000000"/>
                </a:solidFill>
                <a:latin typeface="Courier New"/>
                <a:ea typeface="Courier New"/>
                <a:cs typeface="Courier New"/>
                <a:sym typeface="Courier New"/>
              </a:endParaRPr>
            </a:p>
          </p:txBody>
        </p:sp>
        <p:cxnSp>
          <p:nvCxnSpPr>
            <p:cNvPr id="9" name="Google Shape;345;p21">
              <a:extLst>
                <a:ext uri="{FF2B5EF4-FFF2-40B4-BE49-F238E27FC236}">
                  <a16:creationId xmlns:a16="http://schemas.microsoft.com/office/drawing/2014/main" id="{3C57DDE7-7884-0447-B9F7-0E5F05B6F0FE}"/>
                </a:ext>
              </a:extLst>
            </p:cNvPr>
            <p:cNvCxnSpPr/>
            <p:nvPr/>
          </p:nvCxnSpPr>
          <p:spPr>
            <a:xfrm rot="10800000" flipH="1">
              <a:off x="1932176" y="5996234"/>
              <a:ext cx="200055" cy="200055"/>
            </a:xfrm>
            <a:prstGeom prst="straightConnector1">
              <a:avLst/>
            </a:prstGeom>
            <a:noFill/>
            <a:ln w="28575" cap="flat" cmpd="sng">
              <a:solidFill>
                <a:schemeClr val="dk1"/>
              </a:solidFill>
              <a:prstDash val="solid"/>
              <a:round/>
              <a:headEnd type="none" w="sm" len="sm"/>
              <a:tailEnd type="none" w="sm" len="sm"/>
            </a:ln>
          </p:spPr>
        </p:cxnSp>
        <p:sp>
          <p:nvSpPr>
            <p:cNvPr id="10" name="Google Shape;346;p21">
              <a:extLst>
                <a:ext uri="{FF2B5EF4-FFF2-40B4-BE49-F238E27FC236}">
                  <a16:creationId xmlns:a16="http://schemas.microsoft.com/office/drawing/2014/main" id="{D28EF5EE-6761-4DC0-3728-7C83EEF009BB}"/>
                </a:ext>
              </a:extLst>
            </p:cNvPr>
            <p:cNvSpPr txBox="1"/>
            <p:nvPr/>
          </p:nvSpPr>
          <p:spPr>
            <a:xfrm>
              <a:off x="1815725" y="6172042"/>
              <a:ext cx="453306" cy="307777"/>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16</a:t>
              </a:r>
              <a:endParaRPr sz="1400" b="1" i="0" u="none" strike="noStrike" cap="none">
                <a:solidFill>
                  <a:srgbClr val="000000"/>
                </a:solidFill>
                <a:latin typeface="Courier New"/>
                <a:ea typeface="Courier New"/>
                <a:cs typeface="Courier New"/>
                <a:sym typeface="Courier New"/>
              </a:endParaRPr>
            </a:p>
          </p:txBody>
        </p:sp>
        <p:cxnSp>
          <p:nvCxnSpPr>
            <p:cNvPr id="11" name="Google Shape;347;p21">
              <a:extLst>
                <a:ext uri="{FF2B5EF4-FFF2-40B4-BE49-F238E27FC236}">
                  <a16:creationId xmlns:a16="http://schemas.microsoft.com/office/drawing/2014/main" id="{62490125-FF54-81BD-E281-A2B80A5C3773}"/>
                </a:ext>
              </a:extLst>
            </p:cNvPr>
            <p:cNvCxnSpPr/>
            <p:nvPr/>
          </p:nvCxnSpPr>
          <p:spPr>
            <a:xfrm rot="10800000">
              <a:off x="6768025" y="6088445"/>
              <a:ext cx="749300" cy="0"/>
            </a:xfrm>
            <a:prstGeom prst="straightConnector1">
              <a:avLst/>
            </a:prstGeom>
            <a:noFill/>
            <a:ln w="28575" cap="flat" cmpd="sng">
              <a:solidFill>
                <a:schemeClr val="dk1"/>
              </a:solidFill>
              <a:prstDash val="solid"/>
              <a:round/>
              <a:headEnd type="triangle" w="med" len="med"/>
              <a:tailEnd type="none" w="sm" len="sm"/>
            </a:ln>
          </p:spPr>
        </p:cxnSp>
        <p:sp>
          <p:nvSpPr>
            <p:cNvPr id="12" name="Google Shape;348;p21">
              <a:extLst>
                <a:ext uri="{FF2B5EF4-FFF2-40B4-BE49-F238E27FC236}">
                  <a16:creationId xmlns:a16="http://schemas.microsoft.com/office/drawing/2014/main" id="{17125F57-F48B-0611-2633-D676BBA411E3}"/>
                </a:ext>
              </a:extLst>
            </p:cNvPr>
            <p:cNvSpPr txBox="1"/>
            <p:nvPr/>
          </p:nvSpPr>
          <p:spPr>
            <a:xfrm>
              <a:off x="6729670" y="5563205"/>
              <a:ext cx="787655" cy="369333"/>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800"/>
                <a:buFont typeface="Arial"/>
                <a:buNone/>
              </a:pPr>
              <a:r>
                <a:rPr lang="en-US" sz="1800" b="1" i="0" u="none" strike="noStrike" cap="none">
                  <a:solidFill>
                    <a:srgbClr val="000000"/>
                  </a:solidFill>
                  <a:latin typeface="Courier New"/>
                  <a:ea typeface="Courier New"/>
                  <a:cs typeface="Courier New"/>
                  <a:sym typeface="Courier New"/>
                </a:rPr>
                <a:t>out</a:t>
              </a:r>
              <a:endParaRPr sz="1400" b="1" i="0" u="none" strike="noStrike" cap="none">
                <a:solidFill>
                  <a:srgbClr val="000000"/>
                </a:solidFill>
                <a:latin typeface="Courier New"/>
                <a:ea typeface="Courier New"/>
                <a:cs typeface="Courier New"/>
                <a:sym typeface="Courier New"/>
              </a:endParaRPr>
            </a:p>
          </p:txBody>
        </p:sp>
        <p:cxnSp>
          <p:nvCxnSpPr>
            <p:cNvPr id="13" name="Google Shape;349;p21">
              <a:extLst>
                <a:ext uri="{FF2B5EF4-FFF2-40B4-BE49-F238E27FC236}">
                  <a16:creationId xmlns:a16="http://schemas.microsoft.com/office/drawing/2014/main" id="{08F6DD59-71C3-8DB5-20A4-C9220019952E}"/>
                </a:ext>
              </a:extLst>
            </p:cNvPr>
            <p:cNvCxnSpPr/>
            <p:nvPr/>
          </p:nvCxnSpPr>
          <p:spPr>
            <a:xfrm rot="10800000" flipH="1">
              <a:off x="7042647" y="5988417"/>
              <a:ext cx="200055" cy="200055"/>
            </a:xfrm>
            <a:prstGeom prst="straightConnector1">
              <a:avLst/>
            </a:prstGeom>
            <a:noFill/>
            <a:ln w="28575" cap="flat" cmpd="sng">
              <a:solidFill>
                <a:schemeClr val="dk1"/>
              </a:solidFill>
              <a:prstDash val="solid"/>
              <a:round/>
              <a:headEnd type="none" w="sm" len="sm"/>
              <a:tailEnd type="none" w="sm" len="sm"/>
            </a:ln>
          </p:spPr>
        </p:cxnSp>
        <p:sp>
          <p:nvSpPr>
            <p:cNvPr id="14" name="Google Shape;350;p21">
              <a:extLst>
                <a:ext uri="{FF2B5EF4-FFF2-40B4-BE49-F238E27FC236}">
                  <a16:creationId xmlns:a16="http://schemas.microsoft.com/office/drawing/2014/main" id="{C229CE02-BE19-AADF-221D-FDF7AE8B1FA8}"/>
                </a:ext>
              </a:extLst>
            </p:cNvPr>
            <p:cNvSpPr txBox="1"/>
            <p:nvPr/>
          </p:nvSpPr>
          <p:spPr>
            <a:xfrm>
              <a:off x="6926196" y="6164225"/>
              <a:ext cx="453306" cy="307777"/>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16</a:t>
              </a:r>
              <a:endParaRPr sz="1400" b="1" i="0" u="none" strike="noStrike" cap="none">
                <a:solidFill>
                  <a:srgbClr val="000000"/>
                </a:solidFill>
                <a:latin typeface="Courier New"/>
                <a:ea typeface="Courier New"/>
                <a:cs typeface="Courier New"/>
                <a:sym typeface="Courier New"/>
              </a:endParaRPr>
            </a:p>
          </p:txBody>
        </p:sp>
        <p:cxnSp>
          <p:nvCxnSpPr>
            <p:cNvPr id="15" name="Google Shape;351;p21">
              <a:extLst>
                <a:ext uri="{FF2B5EF4-FFF2-40B4-BE49-F238E27FC236}">
                  <a16:creationId xmlns:a16="http://schemas.microsoft.com/office/drawing/2014/main" id="{283C523F-A2D8-5949-1774-D414B55EF607}"/>
                </a:ext>
              </a:extLst>
            </p:cNvPr>
            <p:cNvCxnSpPr/>
            <p:nvPr/>
          </p:nvCxnSpPr>
          <p:spPr>
            <a:xfrm rot="10800000">
              <a:off x="4572000" y="5203763"/>
              <a:ext cx="0" cy="365688"/>
            </a:xfrm>
            <a:prstGeom prst="straightConnector1">
              <a:avLst/>
            </a:prstGeom>
            <a:noFill/>
            <a:ln w="28575" cap="flat" cmpd="sng">
              <a:solidFill>
                <a:schemeClr val="dk1"/>
              </a:solidFill>
              <a:prstDash val="solid"/>
              <a:round/>
              <a:headEnd type="triangle" w="med" len="med"/>
              <a:tailEnd type="none" w="sm" len="sm"/>
            </a:ln>
          </p:spPr>
        </p:cxnSp>
        <p:sp>
          <p:nvSpPr>
            <p:cNvPr id="16" name="Google Shape;352;p21">
              <a:extLst>
                <a:ext uri="{FF2B5EF4-FFF2-40B4-BE49-F238E27FC236}">
                  <a16:creationId xmlns:a16="http://schemas.microsoft.com/office/drawing/2014/main" id="{4956A5E5-C569-9D23-3B42-1FF32D590084}"/>
                </a:ext>
              </a:extLst>
            </p:cNvPr>
            <p:cNvSpPr txBox="1"/>
            <p:nvPr/>
          </p:nvSpPr>
          <p:spPr>
            <a:xfrm>
              <a:off x="4178172" y="4825172"/>
              <a:ext cx="787655" cy="369333"/>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800"/>
                <a:buFont typeface="Arial"/>
                <a:buNone/>
              </a:pPr>
              <a:r>
                <a:rPr lang="en-US" sz="1800" b="1" i="0" u="none" strike="noStrike" cap="none">
                  <a:solidFill>
                    <a:srgbClr val="000000"/>
                  </a:solidFill>
                  <a:latin typeface="Courier New"/>
                  <a:ea typeface="Courier New"/>
                  <a:cs typeface="Courier New"/>
                  <a:sym typeface="Courier New"/>
                </a:rPr>
                <a:t>inc</a:t>
              </a:r>
              <a:endParaRPr sz="1800" b="1" i="0" u="none" strike="noStrike" cap="none">
                <a:solidFill>
                  <a:srgbClr val="000000"/>
                </a:solidFill>
                <a:latin typeface="Courier New"/>
                <a:ea typeface="Courier New"/>
                <a:cs typeface="Courier New"/>
                <a:sym typeface="Courier New"/>
              </a:endParaRPr>
            </a:p>
          </p:txBody>
        </p:sp>
        <p:cxnSp>
          <p:nvCxnSpPr>
            <p:cNvPr id="17" name="Google Shape;353;p21">
              <a:extLst>
                <a:ext uri="{FF2B5EF4-FFF2-40B4-BE49-F238E27FC236}">
                  <a16:creationId xmlns:a16="http://schemas.microsoft.com/office/drawing/2014/main" id="{A58C5F58-6164-B9E8-4F1B-C99797C57DE7}"/>
                </a:ext>
              </a:extLst>
            </p:cNvPr>
            <p:cNvCxnSpPr/>
            <p:nvPr/>
          </p:nvCxnSpPr>
          <p:spPr>
            <a:xfrm rot="10800000">
              <a:off x="5847622" y="5213021"/>
              <a:ext cx="0" cy="365688"/>
            </a:xfrm>
            <a:prstGeom prst="straightConnector1">
              <a:avLst/>
            </a:prstGeom>
            <a:noFill/>
            <a:ln w="28575" cap="flat" cmpd="sng">
              <a:solidFill>
                <a:schemeClr val="dk1"/>
              </a:solidFill>
              <a:prstDash val="solid"/>
              <a:round/>
              <a:headEnd type="triangle" w="med" len="med"/>
              <a:tailEnd type="none" w="sm" len="sm"/>
            </a:ln>
          </p:spPr>
        </p:cxnSp>
        <p:sp>
          <p:nvSpPr>
            <p:cNvPr id="18" name="Google Shape;354;p21">
              <a:extLst>
                <a:ext uri="{FF2B5EF4-FFF2-40B4-BE49-F238E27FC236}">
                  <a16:creationId xmlns:a16="http://schemas.microsoft.com/office/drawing/2014/main" id="{4B481AB2-3175-71A1-6EC9-20DAC55D07D0}"/>
                </a:ext>
              </a:extLst>
            </p:cNvPr>
            <p:cNvSpPr txBox="1"/>
            <p:nvPr/>
          </p:nvSpPr>
          <p:spPr>
            <a:xfrm>
              <a:off x="5272519" y="4834431"/>
              <a:ext cx="1150205" cy="369332"/>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800"/>
                <a:buFont typeface="Arial"/>
                <a:buNone/>
              </a:pPr>
              <a:r>
                <a:rPr lang="en-US" sz="1800" b="1" i="0" u="none" strike="noStrike" cap="none">
                  <a:solidFill>
                    <a:srgbClr val="000000"/>
                  </a:solidFill>
                  <a:latin typeface="Courier New"/>
                  <a:ea typeface="Courier New"/>
                  <a:cs typeface="Courier New"/>
                  <a:sym typeface="Courier New"/>
                </a:rPr>
                <a:t>reset</a:t>
              </a:r>
              <a:endParaRPr sz="1400" b="1" i="0" u="none" strike="noStrike" cap="none">
                <a:solidFill>
                  <a:srgbClr val="000000"/>
                </a:solidFill>
                <a:latin typeface="Courier New"/>
                <a:ea typeface="Courier New"/>
                <a:cs typeface="Courier New"/>
                <a:sym typeface="Courier New"/>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7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7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7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 grpId="0" animBg="1"/>
      <p:bldP spid="472" grpId="0" animBg="1"/>
      <p:bldP spid="473"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334"/>
        <p:cNvGrpSpPr/>
        <p:nvPr/>
      </p:nvGrpSpPr>
      <p:grpSpPr>
        <a:xfrm>
          <a:off x="0" y="0"/>
          <a:ext cx="0" cy="0"/>
          <a:chOff x="0" y="0"/>
          <a:chExt cx="0" cy="0"/>
        </a:xfrm>
      </p:grpSpPr>
      <p:sp>
        <p:nvSpPr>
          <p:cNvPr id="335" name="Google Shape;335;p21"/>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Program Counter (PC)</a:t>
            </a:r>
            <a:endParaRPr/>
          </a:p>
        </p:txBody>
      </p:sp>
      <p:sp>
        <p:nvSpPr>
          <p:cNvPr id="336" name="Google Shape;336;p21"/>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Keeps track of what instruction we are executing</a:t>
            </a:r>
            <a:endParaRPr dirty="0"/>
          </a:p>
          <a:p>
            <a:pPr marL="640080" lvl="1" indent="-283464" algn="l" rtl="0">
              <a:lnSpc>
                <a:spcPct val="110000"/>
              </a:lnSpc>
              <a:spcBef>
                <a:spcPts val="24"/>
              </a:spcBef>
              <a:spcAft>
                <a:spcPts val="0"/>
              </a:spcAft>
              <a:buSzPts val="2420"/>
              <a:buChar char="▪"/>
            </a:pPr>
            <a:r>
              <a:rPr lang="en-US" dirty="0"/>
              <a:t>If the PC outputs 24, on the next clock cycle the computer runs the instruction at address 24 in the code segment</a:t>
            </a:r>
            <a:endParaRPr dirty="0"/>
          </a:p>
          <a:p>
            <a:pPr marL="347472" lvl="0" indent="-347472" algn="l" rtl="0">
              <a:lnSpc>
                <a:spcPct val="110000"/>
              </a:lnSpc>
              <a:spcBef>
                <a:spcPts val="440"/>
              </a:spcBef>
              <a:spcAft>
                <a:spcPts val="0"/>
              </a:spcAft>
              <a:buSzPts val="2080"/>
              <a:buFont typeface="Noto Sans Symbols"/>
              <a:buChar char="❖"/>
            </a:pPr>
            <a:r>
              <a:rPr lang="en-US" dirty="0"/>
              <a:t>Program counter specification:</a:t>
            </a:r>
            <a:endParaRPr dirty="0"/>
          </a:p>
          <a:p>
            <a:pPr marL="0" lvl="0" indent="0" algn="l" rtl="0">
              <a:lnSpc>
                <a:spcPct val="110000"/>
              </a:lnSpc>
              <a:spcBef>
                <a:spcPts val="440"/>
              </a:spcBef>
              <a:spcAft>
                <a:spcPts val="0"/>
              </a:spcAft>
              <a:buSzPts val="2080"/>
              <a:buNone/>
            </a:pPr>
            <a:r>
              <a:rPr lang="en-US" sz="2000" dirty="0">
                <a:latin typeface="Courier New"/>
                <a:ea typeface="Courier New"/>
                <a:cs typeface="Courier New"/>
                <a:sym typeface="Courier New"/>
              </a:rPr>
              <a:t>	if      (reset[t] == 1) out[t+1] = 0</a:t>
            </a:r>
            <a:endParaRPr sz="2000" dirty="0">
              <a:latin typeface="Courier New"/>
              <a:ea typeface="Courier New"/>
              <a:cs typeface="Courier New"/>
              <a:sym typeface="Courier New"/>
            </a:endParaRPr>
          </a:p>
          <a:p>
            <a:pPr marL="0" lvl="0" indent="0" algn="l" rtl="0">
              <a:lnSpc>
                <a:spcPct val="110000"/>
              </a:lnSpc>
              <a:spcBef>
                <a:spcPts val="440"/>
              </a:spcBef>
              <a:spcAft>
                <a:spcPts val="0"/>
              </a:spcAft>
              <a:buSzPts val="2080"/>
              <a:buNone/>
            </a:pPr>
            <a:r>
              <a:rPr lang="en-US" sz="2000" dirty="0">
                <a:latin typeface="Courier New"/>
                <a:ea typeface="Courier New"/>
                <a:cs typeface="Courier New"/>
                <a:sym typeface="Courier New"/>
              </a:rPr>
              <a:t>	else if (load[t] == 1)  out[t+1] = in[t]</a:t>
            </a:r>
            <a:endParaRPr sz="2000" dirty="0">
              <a:latin typeface="Courier New"/>
              <a:ea typeface="Courier New"/>
              <a:cs typeface="Courier New"/>
              <a:sym typeface="Courier New"/>
            </a:endParaRPr>
          </a:p>
          <a:p>
            <a:pPr marL="0" lvl="0" indent="0" algn="l" rtl="0">
              <a:lnSpc>
                <a:spcPct val="110000"/>
              </a:lnSpc>
              <a:spcBef>
                <a:spcPts val="440"/>
              </a:spcBef>
              <a:spcAft>
                <a:spcPts val="0"/>
              </a:spcAft>
              <a:buSzPts val="2080"/>
              <a:buNone/>
            </a:pPr>
            <a:r>
              <a:rPr lang="en-US" sz="2000" dirty="0">
                <a:latin typeface="Courier New"/>
                <a:ea typeface="Courier New"/>
                <a:cs typeface="Courier New"/>
                <a:sym typeface="Courier New"/>
              </a:rPr>
              <a:t>	else if (</a:t>
            </a:r>
            <a:r>
              <a:rPr lang="en-US" sz="2000" dirty="0" err="1">
                <a:latin typeface="Courier New"/>
                <a:ea typeface="Courier New"/>
                <a:cs typeface="Courier New"/>
                <a:sym typeface="Courier New"/>
              </a:rPr>
              <a:t>inc</a:t>
            </a:r>
            <a:r>
              <a:rPr lang="en-US" sz="2000" dirty="0">
                <a:latin typeface="Courier New"/>
                <a:ea typeface="Courier New"/>
                <a:cs typeface="Courier New"/>
                <a:sym typeface="Courier New"/>
              </a:rPr>
              <a:t>[t] == 1)   out[t+1] = out[t] + 1</a:t>
            </a:r>
            <a:endParaRPr sz="2000" dirty="0">
              <a:latin typeface="Courier New"/>
              <a:ea typeface="Courier New"/>
              <a:cs typeface="Courier New"/>
              <a:sym typeface="Courier New"/>
            </a:endParaRPr>
          </a:p>
          <a:p>
            <a:pPr marL="0" lvl="0" indent="0" algn="l" rtl="0">
              <a:lnSpc>
                <a:spcPct val="110000"/>
              </a:lnSpc>
              <a:spcBef>
                <a:spcPts val="440"/>
              </a:spcBef>
              <a:spcAft>
                <a:spcPts val="0"/>
              </a:spcAft>
              <a:buSzPts val="2080"/>
              <a:buNone/>
            </a:pPr>
            <a:r>
              <a:rPr lang="en-US" sz="2000" dirty="0">
                <a:latin typeface="Courier New"/>
                <a:ea typeface="Courier New"/>
                <a:cs typeface="Courier New"/>
                <a:sym typeface="Courier New"/>
              </a:rPr>
              <a:t>	else                    out[t+1] = out[t]</a:t>
            </a:r>
            <a:endParaRPr sz="2000" dirty="0">
              <a:latin typeface="Courier New"/>
              <a:ea typeface="Courier New"/>
              <a:cs typeface="Courier New"/>
              <a:sym typeface="Courier New"/>
            </a:endParaRPr>
          </a:p>
          <a:p>
            <a:pPr marL="347472" lvl="0" indent="-215392" algn="l" rtl="0">
              <a:lnSpc>
                <a:spcPct val="110000"/>
              </a:lnSpc>
              <a:spcBef>
                <a:spcPts val="440"/>
              </a:spcBef>
              <a:spcAft>
                <a:spcPts val="0"/>
              </a:spcAft>
              <a:buSzPts val="2080"/>
              <a:buFont typeface="Noto Sans Symbols"/>
              <a:buNone/>
            </a:pPr>
            <a:endParaRPr dirty="0"/>
          </a:p>
        </p:txBody>
      </p:sp>
      <p:sp>
        <p:nvSpPr>
          <p:cNvPr id="337" name="Google Shape;337;p21"/>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27</a:t>
            </a:fld>
            <a:endParaRPr/>
          </a:p>
        </p:txBody>
      </p:sp>
      <p:grpSp>
        <p:nvGrpSpPr>
          <p:cNvPr id="338" name="Google Shape;338;p21"/>
          <p:cNvGrpSpPr/>
          <p:nvPr/>
        </p:nvGrpSpPr>
        <p:grpSpPr>
          <a:xfrm>
            <a:off x="1619199" y="4825172"/>
            <a:ext cx="5898126" cy="1767478"/>
            <a:chOff x="1619199" y="4825172"/>
            <a:chExt cx="5898126" cy="1767478"/>
          </a:xfrm>
        </p:grpSpPr>
        <p:sp>
          <p:nvSpPr>
            <p:cNvPr id="339" name="Google Shape;339;p21"/>
            <p:cNvSpPr/>
            <p:nvPr/>
          </p:nvSpPr>
          <p:spPr>
            <a:xfrm>
              <a:off x="2414329" y="5571022"/>
              <a:ext cx="4315341" cy="1021628"/>
            </a:xfrm>
            <a:prstGeom prst="rect">
              <a:avLst/>
            </a:prstGeom>
            <a:solidFill>
              <a:srgbClr val="F2F2F2"/>
            </a:solidFill>
            <a:ln w="25400" cap="flat" cmpd="sng">
              <a:solidFill>
                <a:schemeClr val="dk1"/>
              </a:solidFill>
              <a:prstDash val="solid"/>
              <a:round/>
              <a:headEnd type="none" w="sm" len="sm"/>
              <a:tailEnd type="none" w="sm" len="sm"/>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1000"/>
                <a:buFont typeface="Arial"/>
                <a:buNone/>
              </a:pPr>
              <a:endParaRPr sz="1000" b="0" i="0" u="none" strike="noStrike" cap="none">
                <a:solidFill>
                  <a:schemeClr val="dk1"/>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3200"/>
                <a:buFont typeface="Arial"/>
                <a:buNone/>
              </a:pPr>
              <a:r>
                <a:rPr lang="en-US" sz="3200" b="1" i="0" u="none" strike="noStrike" cap="none">
                  <a:solidFill>
                    <a:schemeClr val="dk1"/>
                  </a:solidFill>
                  <a:latin typeface="Calibri"/>
                  <a:ea typeface="Calibri"/>
                  <a:cs typeface="Calibri"/>
                  <a:sym typeface="Calibri"/>
                </a:rPr>
                <a:t>PC</a:t>
              </a:r>
              <a:endParaRPr sz="2000" b="1" i="0" u="none" strike="noStrike" cap="none">
                <a:solidFill>
                  <a:schemeClr val="dk1"/>
                </a:solidFill>
                <a:latin typeface="Calibri"/>
                <a:ea typeface="Calibri"/>
                <a:cs typeface="Calibri"/>
                <a:sym typeface="Calibri"/>
              </a:endParaRPr>
            </a:p>
          </p:txBody>
        </p:sp>
        <p:sp>
          <p:nvSpPr>
            <p:cNvPr id="340" name="Google Shape;340;p21"/>
            <p:cNvSpPr/>
            <p:nvPr/>
          </p:nvSpPr>
          <p:spPr>
            <a:xfrm>
              <a:off x="4445523" y="6362971"/>
              <a:ext cx="252952" cy="218062"/>
            </a:xfrm>
            <a:prstGeom prst="triangle">
              <a:avLst>
                <a:gd name="adj" fmla="val 50000"/>
              </a:avLst>
            </a:prstGeom>
            <a:solidFill>
              <a:schemeClr val="lt1"/>
            </a:solidFill>
            <a:ln w="254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Arial"/>
                <a:ea typeface="Arial"/>
                <a:cs typeface="Arial"/>
                <a:sym typeface="Arial"/>
              </a:endParaRPr>
            </a:p>
          </p:txBody>
        </p:sp>
        <p:cxnSp>
          <p:nvCxnSpPr>
            <p:cNvPr id="341" name="Google Shape;341;p21"/>
            <p:cNvCxnSpPr/>
            <p:nvPr/>
          </p:nvCxnSpPr>
          <p:spPr>
            <a:xfrm rot="10800000">
              <a:off x="3296378" y="5203763"/>
              <a:ext cx="0" cy="365688"/>
            </a:xfrm>
            <a:prstGeom prst="straightConnector1">
              <a:avLst/>
            </a:prstGeom>
            <a:noFill/>
            <a:ln w="28575" cap="flat" cmpd="sng">
              <a:solidFill>
                <a:schemeClr val="dk1"/>
              </a:solidFill>
              <a:prstDash val="solid"/>
              <a:round/>
              <a:headEnd type="triangle" w="med" len="med"/>
              <a:tailEnd type="none" w="sm" len="sm"/>
            </a:ln>
          </p:spPr>
        </p:cxnSp>
        <p:sp>
          <p:nvSpPr>
            <p:cNvPr id="342" name="Google Shape;342;p21"/>
            <p:cNvSpPr txBox="1"/>
            <p:nvPr/>
          </p:nvSpPr>
          <p:spPr>
            <a:xfrm>
              <a:off x="2902550" y="4825172"/>
              <a:ext cx="787655" cy="369333"/>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800"/>
                <a:buFont typeface="Arial"/>
                <a:buNone/>
              </a:pPr>
              <a:r>
                <a:rPr lang="en-US" sz="1800" b="1" i="0" u="none" strike="noStrike" cap="none">
                  <a:solidFill>
                    <a:srgbClr val="000000"/>
                  </a:solidFill>
                  <a:latin typeface="Courier New"/>
                  <a:ea typeface="Courier New"/>
                  <a:cs typeface="Courier New"/>
                  <a:sym typeface="Courier New"/>
                </a:rPr>
                <a:t>load</a:t>
              </a:r>
              <a:endParaRPr sz="1400" b="1" i="0" u="none" strike="noStrike" cap="none">
                <a:solidFill>
                  <a:srgbClr val="000000"/>
                </a:solidFill>
                <a:latin typeface="Courier New"/>
                <a:ea typeface="Courier New"/>
                <a:cs typeface="Courier New"/>
                <a:sym typeface="Courier New"/>
              </a:endParaRPr>
            </a:p>
          </p:txBody>
        </p:sp>
        <p:cxnSp>
          <p:nvCxnSpPr>
            <p:cNvPr id="343" name="Google Shape;343;p21"/>
            <p:cNvCxnSpPr/>
            <p:nvPr/>
          </p:nvCxnSpPr>
          <p:spPr>
            <a:xfrm rot="10800000">
              <a:off x="1657554" y="6096262"/>
              <a:ext cx="749300" cy="0"/>
            </a:xfrm>
            <a:prstGeom prst="straightConnector1">
              <a:avLst/>
            </a:prstGeom>
            <a:noFill/>
            <a:ln w="28575" cap="flat" cmpd="sng">
              <a:solidFill>
                <a:schemeClr val="dk1"/>
              </a:solidFill>
              <a:prstDash val="solid"/>
              <a:round/>
              <a:headEnd type="triangle" w="med" len="med"/>
              <a:tailEnd type="none" w="sm" len="sm"/>
            </a:ln>
          </p:spPr>
        </p:cxnSp>
        <p:sp>
          <p:nvSpPr>
            <p:cNvPr id="344" name="Google Shape;344;p21"/>
            <p:cNvSpPr txBox="1"/>
            <p:nvPr/>
          </p:nvSpPr>
          <p:spPr>
            <a:xfrm>
              <a:off x="1619199" y="5571022"/>
              <a:ext cx="787655" cy="369333"/>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800"/>
                <a:buFont typeface="Arial"/>
                <a:buNone/>
              </a:pPr>
              <a:r>
                <a:rPr lang="en-US" sz="1800" b="1" i="0" u="none" strike="noStrike" cap="none">
                  <a:solidFill>
                    <a:srgbClr val="000000"/>
                  </a:solidFill>
                  <a:latin typeface="Courier New"/>
                  <a:ea typeface="Courier New"/>
                  <a:cs typeface="Courier New"/>
                  <a:sym typeface="Courier New"/>
                </a:rPr>
                <a:t>in</a:t>
              </a:r>
              <a:endParaRPr sz="1400" b="1" i="0" u="none" strike="noStrike" cap="none">
                <a:solidFill>
                  <a:srgbClr val="000000"/>
                </a:solidFill>
                <a:latin typeface="Courier New"/>
                <a:ea typeface="Courier New"/>
                <a:cs typeface="Courier New"/>
                <a:sym typeface="Courier New"/>
              </a:endParaRPr>
            </a:p>
          </p:txBody>
        </p:sp>
        <p:cxnSp>
          <p:nvCxnSpPr>
            <p:cNvPr id="345" name="Google Shape;345;p21"/>
            <p:cNvCxnSpPr/>
            <p:nvPr/>
          </p:nvCxnSpPr>
          <p:spPr>
            <a:xfrm rot="10800000" flipH="1">
              <a:off x="1932176" y="5996234"/>
              <a:ext cx="200055" cy="200055"/>
            </a:xfrm>
            <a:prstGeom prst="straightConnector1">
              <a:avLst/>
            </a:prstGeom>
            <a:noFill/>
            <a:ln w="28575" cap="flat" cmpd="sng">
              <a:solidFill>
                <a:schemeClr val="dk1"/>
              </a:solidFill>
              <a:prstDash val="solid"/>
              <a:round/>
              <a:headEnd type="none" w="sm" len="sm"/>
              <a:tailEnd type="none" w="sm" len="sm"/>
            </a:ln>
          </p:spPr>
        </p:cxnSp>
        <p:sp>
          <p:nvSpPr>
            <p:cNvPr id="346" name="Google Shape;346;p21"/>
            <p:cNvSpPr txBox="1"/>
            <p:nvPr/>
          </p:nvSpPr>
          <p:spPr>
            <a:xfrm>
              <a:off x="1815725" y="6172042"/>
              <a:ext cx="453306" cy="307777"/>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16</a:t>
              </a:r>
              <a:endParaRPr sz="1400" b="1" i="0" u="none" strike="noStrike" cap="none">
                <a:solidFill>
                  <a:srgbClr val="000000"/>
                </a:solidFill>
                <a:latin typeface="Courier New"/>
                <a:ea typeface="Courier New"/>
                <a:cs typeface="Courier New"/>
                <a:sym typeface="Courier New"/>
              </a:endParaRPr>
            </a:p>
          </p:txBody>
        </p:sp>
        <p:cxnSp>
          <p:nvCxnSpPr>
            <p:cNvPr id="347" name="Google Shape;347;p21"/>
            <p:cNvCxnSpPr/>
            <p:nvPr/>
          </p:nvCxnSpPr>
          <p:spPr>
            <a:xfrm rot="10800000">
              <a:off x="6768025" y="6088445"/>
              <a:ext cx="749300" cy="0"/>
            </a:xfrm>
            <a:prstGeom prst="straightConnector1">
              <a:avLst/>
            </a:prstGeom>
            <a:noFill/>
            <a:ln w="28575" cap="flat" cmpd="sng">
              <a:solidFill>
                <a:schemeClr val="dk1"/>
              </a:solidFill>
              <a:prstDash val="solid"/>
              <a:round/>
              <a:headEnd type="triangle" w="med" len="med"/>
              <a:tailEnd type="none" w="sm" len="sm"/>
            </a:ln>
          </p:spPr>
        </p:cxnSp>
        <p:sp>
          <p:nvSpPr>
            <p:cNvPr id="348" name="Google Shape;348;p21"/>
            <p:cNvSpPr txBox="1"/>
            <p:nvPr/>
          </p:nvSpPr>
          <p:spPr>
            <a:xfrm>
              <a:off x="6729670" y="5563205"/>
              <a:ext cx="787655" cy="369333"/>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800"/>
                <a:buFont typeface="Arial"/>
                <a:buNone/>
              </a:pPr>
              <a:r>
                <a:rPr lang="en-US" sz="1800" b="1" i="0" u="none" strike="noStrike" cap="none">
                  <a:solidFill>
                    <a:srgbClr val="000000"/>
                  </a:solidFill>
                  <a:latin typeface="Courier New"/>
                  <a:ea typeface="Courier New"/>
                  <a:cs typeface="Courier New"/>
                  <a:sym typeface="Courier New"/>
                </a:rPr>
                <a:t>out</a:t>
              </a:r>
              <a:endParaRPr sz="1400" b="1" i="0" u="none" strike="noStrike" cap="none">
                <a:solidFill>
                  <a:srgbClr val="000000"/>
                </a:solidFill>
                <a:latin typeface="Courier New"/>
                <a:ea typeface="Courier New"/>
                <a:cs typeface="Courier New"/>
                <a:sym typeface="Courier New"/>
              </a:endParaRPr>
            </a:p>
          </p:txBody>
        </p:sp>
        <p:cxnSp>
          <p:nvCxnSpPr>
            <p:cNvPr id="349" name="Google Shape;349;p21"/>
            <p:cNvCxnSpPr/>
            <p:nvPr/>
          </p:nvCxnSpPr>
          <p:spPr>
            <a:xfrm rot="10800000" flipH="1">
              <a:off x="7042647" y="5988417"/>
              <a:ext cx="200055" cy="200055"/>
            </a:xfrm>
            <a:prstGeom prst="straightConnector1">
              <a:avLst/>
            </a:prstGeom>
            <a:noFill/>
            <a:ln w="28575" cap="flat" cmpd="sng">
              <a:solidFill>
                <a:schemeClr val="dk1"/>
              </a:solidFill>
              <a:prstDash val="solid"/>
              <a:round/>
              <a:headEnd type="none" w="sm" len="sm"/>
              <a:tailEnd type="none" w="sm" len="sm"/>
            </a:ln>
          </p:spPr>
        </p:cxnSp>
        <p:sp>
          <p:nvSpPr>
            <p:cNvPr id="350" name="Google Shape;350;p21"/>
            <p:cNvSpPr txBox="1"/>
            <p:nvPr/>
          </p:nvSpPr>
          <p:spPr>
            <a:xfrm>
              <a:off x="6926196" y="6164225"/>
              <a:ext cx="453306" cy="307777"/>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16</a:t>
              </a:r>
              <a:endParaRPr sz="1400" b="1" i="0" u="none" strike="noStrike" cap="none">
                <a:solidFill>
                  <a:srgbClr val="000000"/>
                </a:solidFill>
                <a:latin typeface="Courier New"/>
                <a:ea typeface="Courier New"/>
                <a:cs typeface="Courier New"/>
                <a:sym typeface="Courier New"/>
              </a:endParaRPr>
            </a:p>
          </p:txBody>
        </p:sp>
        <p:cxnSp>
          <p:nvCxnSpPr>
            <p:cNvPr id="351" name="Google Shape;351;p21"/>
            <p:cNvCxnSpPr/>
            <p:nvPr/>
          </p:nvCxnSpPr>
          <p:spPr>
            <a:xfrm rot="10800000">
              <a:off x="4572000" y="5203763"/>
              <a:ext cx="0" cy="365688"/>
            </a:xfrm>
            <a:prstGeom prst="straightConnector1">
              <a:avLst/>
            </a:prstGeom>
            <a:noFill/>
            <a:ln w="28575" cap="flat" cmpd="sng">
              <a:solidFill>
                <a:schemeClr val="dk1"/>
              </a:solidFill>
              <a:prstDash val="solid"/>
              <a:round/>
              <a:headEnd type="triangle" w="med" len="med"/>
              <a:tailEnd type="none" w="sm" len="sm"/>
            </a:ln>
          </p:spPr>
        </p:cxnSp>
        <p:sp>
          <p:nvSpPr>
            <p:cNvPr id="352" name="Google Shape;352;p21"/>
            <p:cNvSpPr txBox="1"/>
            <p:nvPr/>
          </p:nvSpPr>
          <p:spPr>
            <a:xfrm>
              <a:off x="4178172" y="4825172"/>
              <a:ext cx="787655" cy="369333"/>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800"/>
                <a:buFont typeface="Arial"/>
                <a:buNone/>
              </a:pPr>
              <a:r>
                <a:rPr lang="en-US" sz="1800" b="1" i="0" u="none" strike="noStrike" cap="none">
                  <a:solidFill>
                    <a:srgbClr val="000000"/>
                  </a:solidFill>
                  <a:latin typeface="Courier New"/>
                  <a:ea typeface="Courier New"/>
                  <a:cs typeface="Courier New"/>
                  <a:sym typeface="Courier New"/>
                </a:rPr>
                <a:t>inc</a:t>
              </a:r>
              <a:endParaRPr sz="1800" b="1" i="0" u="none" strike="noStrike" cap="none">
                <a:solidFill>
                  <a:srgbClr val="000000"/>
                </a:solidFill>
                <a:latin typeface="Courier New"/>
                <a:ea typeface="Courier New"/>
                <a:cs typeface="Courier New"/>
                <a:sym typeface="Courier New"/>
              </a:endParaRPr>
            </a:p>
          </p:txBody>
        </p:sp>
        <p:cxnSp>
          <p:nvCxnSpPr>
            <p:cNvPr id="353" name="Google Shape;353;p21"/>
            <p:cNvCxnSpPr/>
            <p:nvPr/>
          </p:nvCxnSpPr>
          <p:spPr>
            <a:xfrm rot="10800000">
              <a:off x="5847622" y="5213021"/>
              <a:ext cx="0" cy="365688"/>
            </a:xfrm>
            <a:prstGeom prst="straightConnector1">
              <a:avLst/>
            </a:prstGeom>
            <a:noFill/>
            <a:ln w="28575" cap="flat" cmpd="sng">
              <a:solidFill>
                <a:schemeClr val="dk1"/>
              </a:solidFill>
              <a:prstDash val="solid"/>
              <a:round/>
              <a:headEnd type="triangle" w="med" len="med"/>
              <a:tailEnd type="none" w="sm" len="sm"/>
            </a:ln>
          </p:spPr>
        </p:cxnSp>
        <p:sp>
          <p:nvSpPr>
            <p:cNvPr id="354" name="Google Shape;354;p21"/>
            <p:cNvSpPr txBox="1"/>
            <p:nvPr/>
          </p:nvSpPr>
          <p:spPr>
            <a:xfrm>
              <a:off x="5272519" y="4834431"/>
              <a:ext cx="1150205" cy="369332"/>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800"/>
                <a:buFont typeface="Arial"/>
                <a:buNone/>
              </a:pPr>
              <a:r>
                <a:rPr lang="en-US" sz="1800" b="1" i="0" u="none" strike="noStrike" cap="none">
                  <a:solidFill>
                    <a:srgbClr val="000000"/>
                  </a:solidFill>
                  <a:latin typeface="Courier New"/>
                  <a:ea typeface="Courier New"/>
                  <a:cs typeface="Courier New"/>
                  <a:sym typeface="Courier New"/>
                </a:rPr>
                <a:t>reset</a:t>
              </a:r>
              <a:endParaRPr sz="1400" b="1" i="0" u="none" strike="noStrike" cap="none">
                <a:solidFill>
                  <a:srgbClr val="000000"/>
                </a:solidFill>
                <a:latin typeface="Courier New"/>
                <a:ea typeface="Courier New"/>
                <a:cs typeface="Courier New"/>
                <a:sym typeface="Courier New"/>
              </a:endParaRPr>
            </a:p>
          </p:txBody>
        </p:sp>
      </p:gr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371"/>
        <p:cNvGrpSpPr/>
        <p:nvPr/>
      </p:nvGrpSpPr>
      <p:grpSpPr>
        <a:xfrm>
          <a:off x="0" y="0"/>
          <a:ext cx="0" cy="0"/>
          <a:chOff x="0" y="0"/>
          <a:chExt cx="0" cy="0"/>
        </a:xfrm>
      </p:grpSpPr>
      <p:sp>
        <p:nvSpPr>
          <p:cNvPr id="372" name="Google Shape;372;g10fc0afc8c1_1_0"/>
          <p:cNvSpPr txBox="1">
            <a:spLocks noGrp="1"/>
          </p:cNvSpPr>
          <p:nvPr>
            <p:ph type="title"/>
          </p:nvPr>
        </p:nvSpPr>
        <p:spPr>
          <a:xfrm>
            <a:off x="357018" y="435678"/>
            <a:ext cx="8406000"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Lecture Outline</a:t>
            </a:r>
            <a:endParaRPr/>
          </a:p>
        </p:txBody>
      </p:sp>
      <p:sp>
        <p:nvSpPr>
          <p:cNvPr id="373" name="Google Shape;373;g10fc0afc8c1_1_0"/>
          <p:cNvSpPr txBox="1">
            <a:spLocks noGrp="1"/>
          </p:cNvSpPr>
          <p:nvPr>
            <p:ph type="body" idx="1"/>
          </p:nvPr>
        </p:nvSpPr>
        <p:spPr>
          <a:xfrm>
            <a:off x="396875" y="1362075"/>
            <a:ext cx="8366100" cy="497220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solidFill>
                  <a:schemeClr val="tx1"/>
                </a:solidFill>
              </a:rPr>
              <a:t>Bloom’s Taxonomy</a:t>
            </a:r>
          </a:p>
          <a:p>
            <a:pPr marL="640080" lvl="1" indent="-283464" algn="l" rtl="0">
              <a:lnSpc>
                <a:spcPct val="110000"/>
              </a:lnSpc>
              <a:spcBef>
                <a:spcPts val="24"/>
              </a:spcBef>
              <a:spcAft>
                <a:spcPts val="0"/>
              </a:spcAft>
              <a:buSzPts val="2420"/>
              <a:buChar char="▪"/>
            </a:pPr>
            <a:r>
              <a:rPr lang="en-US" dirty="0">
                <a:solidFill>
                  <a:schemeClr val="tx1"/>
                </a:solidFill>
              </a:rPr>
              <a:t>Applying Higher Levels of Cognition to Learning</a:t>
            </a:r>
          </a:p>
          <a:p>
            <a:pPr marL="457200" lvl="1" indent="0">
              <a:spcBef>
                <a:spcPts val="440"/>
              </a:spcBef>
              <a:buSzPts val="2080"/>
              <a:buNone/>
            </a:pPr>
            <a:endParaRPr lang="en-US" dirty="0">
              <a:solidFill>
                <a:schemeClr val="tx1"/>
              </a:solidFill>
            </a:endParaRPr>
          </a:p>
          <a:p>
            <a:pPr marL="347472" lvl="0" indent="-347472" algn="l" rtl="0">
              <a:spcBef>
                <a:spcPts val="440"/>
              </a:spcBef>
              <a:spcAft>
                <a:spcPts val="0"/>
              </a:spcAft>
              <a:buClr>
                <a:srgbClr val="4B2A85"/>
              </a:buClr>
              <a:buSzPts val="2080"/>
              <a:buChar char="❖"/>
            </a:pPr>
            <a:r>
              <a:rPr lang="en-US" dirty="0">
                <a:solidFill>
                  <a:schemeClr val="tx1"/>
                </a:solidFill>
              </a:rPr>
              <a:t>Machine Languages </a:t>
            </a:r>
            <a:endParaRPr dirty="0">
              <a:solidFill>
                <a:schemeClr val="tx1"/>
              </a:solidFill>
            </a:endParaRPr>
          </a:p>
          <a:p>
            <a:pPr marL="640080" lvl="1" indent="-283464" algn="l" rtl="0">
              <a:spcBef>
                <a:spcPts val="24"/>
              </a:spcBef>
              <a:spcAft>
                <a:spcPts val="0"/>
              </a:spcAft>
              <a:buClr>
                <a:srgbClr val="4B2A85"/>
              </a:buClr>
              <a:buSzPts val="2420"/>
              <a:buChar char="▪"/>
            </a:pPr>
            <a:r>
              <a:rPr lang="en-US" dirty="0">
                <a:solidFill>
                  <a:schemeClr val="tx1"/>
                </a:solidFill>
              </a:rPr>
              <a:t>Assembly Languages, Producing Machine Code</a:t>
            </a:r>
            <a:endParaRPr lang="en-US" sz="2600" dirty="0">
              <a:solidFill>
                <a:schemeClr val="tx1"/>
              </a:solidFill>
            </a:endParaRPr>
          </a:p>
          <a:p>
            <a:pPr marL="640080" lvl="1" indent="-283464" algn="l" rtl="0">
              <a:spcBef>
                <a:spcPts val="24"/>
              </a:spcBef>
              <a:spcAft>
                <a:spcPts val="0"/>
              </a:spcAft>
              <a:buClr>
                <a:srgbClr val="4B2A85"/>
              </a:buClr>
              <a:buSzPts val="2420"/>
              <a:buChar char="▪"/>
            </a:pPr>
            <a:endParaRPr dirty="0">
              <a:solidFill>
                <a:schemeClr val="tx1"/>
              </a:solidFill>
            </a:endParaRPr>
          </a:p>
          <a:p>
            <a:pPr marL="347472" lvl="0" indent="-347472" algn="l" rtl="0">
              <a:lnSpc>
                <a:spcPct val="110000"/>
              </a:lnSpc>
              <a:spcBef>
                <a:spcPts val="440"/>
              </a:spcBef>
              <a:spcAft>
                <a:spcPts val="0"/>
              </a:spcAft>
              <a:buSzPts val="2080"/>
              <a:buFont typeface="Noto Sans Symbols"/>
              <a:buChar char="❖"/>
            </a:pPr>
            <a:r>
              <a:rPr lang="en-US" dirty="0">
                <a:solidFill>
                  <a:schemeClr val="tx1"/>
                </a:solidFill>
              </a:rPr>
              <a:t>Control Flow of Computer Instructions</a:t>
            </a:r>
          </a:p>
          <a:p>
            <a:pPr marL="640080" lvl="1" indent="-283464" algn="l" rtl="0">
              <a:spcBef>
                <a:spcPts val="24"/>
              </a:spcBef>
              <a:spcAft>
                <a:spcPts val="0"/>
              </a:spcAft>
              <a:buClr>
                <a:srgbClr val="4B2A85"/>
              </a:buClr>
              <a:buSzPts val="2420"/>
              <a:buChar char="▪"/>
            </a:pPr>
            <a:r>
              <a:rPr lang="en-US" dirty="0">
                <a:solidFill>
                  <a:schemeClr val="tx1"/>
                </a:solidFill>
              </a:rPr>
              <a:t>Jumps in Assembly, The Program Counter</a:t>
            </a:r>
          </a:p>
          <a:p>
            <a:pPr marL="640080" lvl="1" indent="-283464" algn="l" rtl="0">
              <a:spcBef>
                <a:spcPts val="24"/>
              </a:spcBef>
              <a:spcAft>
                <a:spcPts val="0"/>
              </a:spcAft>
              <a:buClr>
                <a:srgbClr val="4B2A85"/>
              </a:buClr>
              <a:buSzPts val="2420"/>
              <a:buChar char="▪"/>
            </a:pPr>
            <a:endParaRPr lang="en-US" dirty="0">
              <a:solidFill>
                <a:schemeClr val="tx1"/>
              </a:solidFill>
            </a:endParaRPr>
          </a:p>
          <a:p>
            <a:pPr marL="347472" lvl="0" indent="-347472" algn="l" rtl="0">
              <a:lnSpc>
                <a:spcPct val="110000"/>
              </a:lnSpc>
              <a:spcBef>
                <a:spcPts val="440"/>
              </a:spcBef>
              <a:spcAft>
                <a:spcPts val="0"/>
              </a:spcAft>
              <a:buSzPts val="2080"/>
              <a:buFont typeface="Noto Sans Symbols"/>
              <a:buChar char="❖"/>
            </a:pPr>
            <a:r>
              <a:rPr lang="en-US" b="1" dirty="0">
                <a:solidFill>
                  <a:srgbClr val="4B2A85"/>
                </a:solidFill>
              </a:rPr>
              <a:t>The Hack Assembly Language</a:t>
            </a:r>
          </a:p>
          <a:p>
            <a:pPr marL="640080" lvl="1" indent="-283464" algn="l" rtl="0">
              <a:lnSpc>
                <a:spcPct val="110000"/>
              </a:lnSpc>
              <a:spcBef>
                <a:spcPts val="24"/>
              </a:spcBef>
              <a:spcAft>
                <a:spcPts val="0"/>
              </a:spcAft>
              <a:buSzPts val="2420"/>
              <a:buChar char="▪"/>
            </a:pPr>
            <a:r>
              <a:rPr lang="en-US" b="1" dirty="0">
                <a:solidFill>
                  <a:srgbClr val="4B2A85"/>
                </a:solidFill>
              </a:rPr>
              <a:t>Registers, A-Instructions, Symbols, &amp; C-Instructions</a:t>
            </a:r>
          </a:p>
        </p:txBody>
      </p:sp>
      <p:sp>
        <p:nvSpPr>
          <p:cNvPr id="374" name="Google Shape;374;g10fc0afc8c1_1_0"/>
          <p:cNvSpPr txBox="1">
            <a:spLocks noGrp="1"/>
          </p:cNvSpPr>
          <p:nvPr>
            <p:ph type="sldNum" idx="12"/>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28</a:t>
            </a:fld>
            <a:endParaRPr/>
          </a:p>
        </p:txBody>
      </p:sp>
    </p:spTree>
    <p:extLst>
      <p:ext uri="{BB962C8B-B14F-4D97-AF65-F5344CB8AC3E}">
        <p14:creationId xmlns:p14="http://schemas.microsoft.com/office/powerpoint/2010/main" val="414627003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382"/>
        <p:cNvGrpSpPr/>
        <p:nvPr/>
      </p:nvGrpSpPr>
      <p:grpSpPr>
        <a:xfrm>
          <a:off x="0" y="0"/>
          <a:ext cx="0" cy="0"/>
          <a:chOff x="0" y="0"/>
          <a:chExt cx="0" cy="0"/>
        </a:xfrm>
      </p:grpSpPr>
      <p:sp>
        <p:nvSpPr>
          <p:cNvPr id="383" name="Google Shape;383;p62"/>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The Hack Computer</a:t>
            </a:r>
            <a:endParaRPr/>
          </a:p>
        </p:txBody>
      </p:sp>
      <p:sp>
        <p:nvSpPr>
          <p:cNvPr id="384" name="Google Shape;384;p62"/>
          <p:cNvSpPr txBox="1">
            <a:spLocks noGrp="1"/>
          </p:cNvSpPr>
          <p:nvPr>
            <p:ph type="body" idx="1"/>
          </p:nvPr>
        </p:nvSpPr>
        <p:spPr>
          <a:xfrm>
            <a:off x="396875" y="1362075"/>
            <a:ext cx="3355200" cy="497220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The hardware you will build</a:t>
            </a:r>
            <a:endParaRPr dirty="0"/>
          </a:p>
          <a:p>
            <a:pPr marL="640080" lvl="1" indent="-283464" algn="l" rtl="0">
              <a:lnSpc>
                <a:spcPct val="110000"/>
              </a:lnSpc>
              <a:spcBef>
                <a:spcPts val="24"/>
              </a:spcBef>
              <a:spcAft>
                <a:spcPts val="0"/>
              </a:spcAft>
              <a:buSzPts val="2420"/>
              <a:buChar char="▪"/>
            </a:pPr>
            <a:r>
              <a:rPr lang="en-US" dirty="0"/>
              <a:t>16-bit word size</a:t>
            </a:r>
            <a:endParaRPr dirty="0"/>
          </a:p>
          <a:p>
            <a:pPr marL="640080" lvl="1" indent="-283464" algn="l" rtl="0">
              <a:lnSpc>
                <a:spcPct val="110000"/>
              </a:lnSpc>
              <a:spcBef>
                <a:spcPts val="24"/>
              </a:spcBef>
              <a:spcAft>
                <a:spcPts val="0"/>
              </a:spcAft>
              <a:buSzPts val="2420"/>
              <a:buChar char="▪"/>
            </a:pPr>
            <a:r>
              <a:rPr lang="en-US" dirty="0"/>
              <a:t>ROM: sequence of instructions</a:t>
            </a:r>
            <a:endParaRPr dirty="0"/>
          </a:p>
          <a:p>
            <a:pPr marL="1051560" lvl="2" indent="-274320" algn="l" rtl="0">
              <a:lnSpc>
                <a:spcPct val="110000"/>
              </a:lnSpc>
              <a:spcBef>
                <a:spcPts val="0"/>
              </a:spcBef>
              <a:spcAft>
                <a:spcPts val="0"/>
              </a:spcAft>
              <a:buSzPts val="2200"/>
              <a:buChar char="•"/>
            </a:pPr>
            <a:r>
              <a:rPr lang="en-US" b="1" dirty="0">
                <a:latin typeface="Courier New"/>
                <a:ea typeface="Courier New"/>
                <a:cs typeface="Courier New"/>
                <a:sym typeface="Courier New"/>
              </a:rPr>
              <a:t>ROM[0]</a:t>
            </a:r>
            <a:r>
              <a:rPr lang="en-US" b="1" dirty="0">
                <a:latin typeface="Calibri"/>
                <a:ea typeface="Calibri"/>
                <a:cs typeface="Calibri"/>
                <a:sym typeface="Calibri"/>
              </a:rPr>
              <a:t>, </a:t>
            </a:r>
            <a:r>
              <a:rPr lang="en-US" b="1" dirty="0">
                <a:latin typeface="Courier New"/>
                <a:ea typeface="Courier New"/>
                <a:cs typeface="Courier New"/>
                <a:sym typeface="Courier New"/>
              </a:rPr>
              <a:t>RAM[1]…</a:t>
            </a:r>
            <a:endParaRPr dirty="0"/>
          </a:p>
          <a:p>
            <a:pPr marL="640080" lvl="1" indent="-283464" algn="l" rtl="0">
              <a:lnSpc>
                <a:spcPct val="110000"/>
              </a:lnSpc>
              <a:spcBef>
                <a:spcPts val="24"/>
              </a:spcBef>
              <a:spcAft>
                <a:spcPts val="0"/>
              </a:spcAft>
              <a:buSzPts val="2420"/>
              <a:buChar char="▪"/>
            </a:pPr>
            <a:r>
              <a:rPr lang="en-US" dirty="0"/>
              <a:t>RAM: data sequence</a:t>
            </a:r>
            <a:endParaRPr dirty="0"/>
          </a:p>
          <a:p>
            <a:pPr marL="1051560" lvl="2" indent="-274320" algn="l" rtl="0">
              <a:lnSpc>
                <a:spcPct val="110000"/>
              </a:lnSpc>
              <a:spcBef>
                <a:spcPts val="0"/>
              </a:spcBef>
              <a:spcAft>
                <a:spcPts val="0"/>
              </a:spcAft>
              <a:buSzPts val="2200"/>
              <a:buChar char="•"/>
            </a:pPr>
            <a:r>
              <a:rPr lang="en-US" b="1" dirty="0">
                <a:latin typeface="Courier New"/>
                <a:ea typeface="Courier New"/>
                <a:cs typeface="Courier New"/>
                <a:sym typeface="Courier New"/>
              </a:rPr>
              <a:t>RAM[0]</a:t>
            </a:r>
            <a:r>
              <a:rPr lang="en-US" b="1" dirty="0">
                <a:latin typeface="Calibri"/>
                <a:ea typeface="Calibri"/>
                <a:cs typeface="Calibri"/>
                <a:sym typeface="Calibri"/>
              </a:rPr>
              <a:t>, </a:t>
            </a:r>
            <a:r>
              <a:rPr lang="en-US" b="1" dirty="0">
                <a:latin typeface="Courier New"/>
                <a:ea typeface="Courier New"/>
                <a:cs typeface="Courier New"/>
                <a:sym typeface="Courier New"/>
              </a:rPr>
              <a:t>RAM[1]…</a:t>
            </a:r>
            <a:endParaRPr dirty="0"/>
          </a:p>
          <a:p>
            <a:pPr marL="347472" lvl="0" indent="-215392" algn="l" rtl="0">
              <a:lnSpc>
                <a:spcPct val="110000"/>
              </a:lnSpc>
              <a:spcBef>
                <a:spcPts val="440"/>
              </a:spcBef>
              <a:spcAft>
                <a:spcPts val="0"/>
              </a:spcAft>
              <a:buSzPts val="2080"/>
              <a:buFont typeface="Noto Sans Symbols"/>
              <a:buNone/>
            </a:pPr>
            <a:endParaRPr dirty="0"/>
          </a:p>
        </p:txBody>
      </p:sp>
      <p:sp>
        <p:nvSpPr>
          <p:cNvPr id="385" name="Google Shape;385;p62"/>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29</a:t>
            </a:fld>
            <a:endParaRPr/>
          </a:p>
        </p:txBody>
      </p:sp>
      <p:sp>
        <p:nvSpPr>
          <p:cNvPr id="386" name="Google Shape;386;p62"/>
          <p:cNvSpPr txBox="1"/>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200"/>
              <a:buFont typeface="Arial"/>
              <a:buNone/>
            </a:pPr>
            <a:fld id="{00000000-1234-1234-1234-123412341234}" type="slidenum">
              <a:rPr lang="en-US" sz="1200" b="1" i="0" u="none" strike="noStrike" cap="none">
                <a:solidFill>
                  <a:srgbClr val="4B2A85"/>
                </a:solidFill>
                <a:latin typeface="Calibri"/>
                <a:ea typeface="Calibri"/>
                <a:cs typeface="Calibri"/>
                <a:sym typeface="Calibri"/>
              </a:rPr>
              <a:t>29</a:t>
            </a:fld>
            <a:endParaRPr sz="1200" b="1" i="0" u="none" strike="noStrike" cap="none">
              <a:solidFill>
                <a:srgbClr val="4B2A85"/>
              </a:solidFill>
              <a:latin typeface="Calibri"/>
              <a:ea typeface="Calibri"/>
              <a:cs typeface="Calibri"/>
              <a:sym typeface="Calibri"/>
            </a:endParaRPr>
          </a:p>
        </p:txBody>
      </p:sp>
      <p:grpSp>
        <p:nvGrpSpPr>
          <p:cNvPr id="25" name="Google Shape;414;p63">
            <a:extLst>
              <a:ext uri="{FF2B5EF4-FFF2-40B4-BE49-F238E27FC236}">
                <a16:creationId xmlns:a16="http://schemas.microsoft.com/office/drawing/2014/main" id="{50C9952D-F90F-06F5-D5A6-AD82E178DE2E}"/>
              </a:ext>
            </a:extLst>
          </p:cNvPr>
          <p:cNvGrpSpPr/>
          <p:nvPr/>
        </p:nvGrpSpPr>
        <p:grpSpPr>
          <a:xfrm>
            <a:off x="2215314" y="1367765"/>
            <a:ext cx="6751675" cy="5077200"/>
            <a:chOff x="2170710" y="1367765"/>
            <a:chExt cx="6751675" cy="5077200"/>
          </a:xfrm>
        </p:grpSpPr>
        <p:sp>
          <p:nvSpPr>
            <p:cNvPr id="26" name="Google Shape;415;p63">
              <a:extLst>
                <a:ext uri="{FF2B5EF4-FFF2-40B4-BE49-F238E27FC236}">
                  <a16:creationId xmlns:a16="http://schemas.microsoft.com/office/drawing/2014/main" id="{1D847F49-0608-64B8-CD1A-970A7448CB72}"/>
                </a:ext>
              </a:extLst>
            </p:cNvPr>
            <p:cNvSpPr/>
            <p:nvPr/>
          </p:nvSpPr>
          <p:spPr>
            <a:xfrm>
              <a:off x="3744985" y="1367765"/>
              <a:ext cx="5177400" cy="50772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1000"/>
                </a:spcBef>
                <a:spcAft>
                  <a:spcPts val="0"/>
                </a:spcAft>
                <a:buClr>
                  <a:srgbClr val="000000"/>
                </a:buClr>
                <a:buSzPts val="2000"/>
                <a:buFont typeface="Arial"/>
                <a:buNone/>
              </a:pPr>
              <a:r>
                <a:rPr lang="en-US" sz="2000" b="1" i="0" u="none" strike="noStrike" cap="none">
                  <a:solidFill>
                    <a:srgbClr val="000000"/>
                  </a:solidFill>
                  <a:latin typeface="Calibri"/>
                  <a:ea typeface="Calibri"/>
                  <a:cs typeface="Calibri"/>
                  <a:sym typeface="Calibri"/>
                </a:rPr>
                <a:t>COMPUTER</a:t>
              </a:r>
              <a:endParaRPr sz="2000" b="1" i="0" u="none" strike="noStrike" cap="none">
                <a:solidFill>
                  <a:srgbClr val="000000"/>
                </a:solidFill>
                <a:latin typeface="Calibri"/>
                <a:ea typeface="Calibri"/>
                <a:cs typeface="Calibri"/>
                <a:sym typeface="Calibri"/>
              </a:endParaRPr>
            </a:p>
          </p:txBody>
        </p:sp>
        <p:sp>
          <p:nvSpPr>
            <p:cNvPr id="27" name="Google Shape;416;p63">
              <a:extLst>
                <a:ext uri="{FF2B5EF4-FFF2-40B4-BE49-F238E27FC236}">
                  <a16:creationId xmlns:a16="http://schemas.microsoft.com/office/drawing/2014/main" id="{A8C86CC2-E969-22E6-FDD3-15A6EEE96673}"/>
                </a:ext>
              </a:extLst>
            </p:cNvPr>
            <p:cNvSpPr/>
            <p:nvPr/>
          </p:nvSpPr>
          <p:spPr>
            <a:xfrm>
              <a:off x="3949310" y="2031290"/>
              <a:ext cx="2256900" cy="42741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1000"/>
                </a:spcBef>
                <a:spcAft>
                  <a:spcPts val="0"/>
                </a:spcAft>
                <a:buClr>
                  <a:srgbClr val="000000"/>
                </a:buClr>
                <a:buSzPts val="2000"/>
                <a:buFont typeface="Arial"/>
                <a:buNone/>
              </a:pPr>
              <a:r>
                <a:rPr lang="en-US" sz="2000" b="1" i="0" u="none" strike="noStrike" cap="none">
                  <a:solidFill>
                    <a:srgbClr val="000000"/>
                  </a:solidFill>
                  <a:latin typeface="Calibri"/>
                  <a:ea typeface="Calibri"/>
                  <a:cs typeface="Calibri"/>
                  <a:sym typeface="Calibri"/>
                </a:rPr>
                <a:t>MEMORY</a:t>
              </a:r>
              <a:endParaRPr sz="2000" b="1" i="0" u="none" strike="noStrike" cap="none">
                <a:solidFill>
                  <a:srgbClr val="000000"/>
                </a:solidFill>
                <a:latin typeface="Calibri"/>
                <a:ea typeface="Calibri"/>
                <a:cs typeface="Calibri"/>
                <a:sym typeface="Calibri"/>
              </a:endParaRPr>
            </a:p>
          </p:txBody>
        </p:sp>
        <p:sp>
          <p:nvSpPr>
            <p:cNvPr id="28" name="Google Shape;417;p63">
              <a:extLst>
                <a:ext uri="{FF2B5EF4-FFF2-40B4-BE49-F238E27FC236}">
                  <a16:creationId xmlns:a16="http://schemas.microsoft.com/office/drawing/2014/main" id="{51BCCF2D-BD9C-A2A9-86A1-6519623EE100}"/>
                </a:ext>
              </a:extLst>
            </p:cNvPr>
            <p:cNvSpPr/>
            <p:nvPr/>
          </p:nvSpPr>
          <p:spPr>
            <a:xfrm>
              <a:off x="2170710" y="5658293"/>
              <a:ext cx="1044300" cy="6471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KEYBOARD</a:t>
              </a:r>
              <a:endParaRPr sz="1400" b="1" i="0" u="none" strike="noStrike" cap="none">
                <a:solidFill>
                  <a:srgbClr val="000000"/>
                </a:solidFill>
                <a:latin typeface="Calibri"/>
                <a:ea typeface="Calibri"/>
                <a:cs typeface="Calibri"/>
                <a:sym typeface="Calibri"/>
              </a:endParaRPr>
            </a:p>
          </p:txBody>
        </p:sp>
        <p:sp>
          <p:nvSpPr>
            <p:cNvPr id="29" name="Google Shape;418;p63">
              <a:extLst>
                <a:ext uri="{FF2B5EF4-FFF2-40B4-BE49-F238E27FC236}">
                  <a16:creationId xmlns:a16="http://schemas.microsoft.com/office/drawing/2014/main" id="{1A40184C-B098-8908-7E70-147F89F981BD}"/>
                </a:ext>
              </a:extLst>
            </p:cNvPr>
            <p:cNvSpPr/>
            <p:nvPr/>
          </p:nvSpPr>
          <p:spPr>
            <a:xfrm>
              <a:off x="6639710" y="2031290"/>
              <a:ext cx="2091300" cy="42741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1000"/>
                </a:spcBef>
                <a:spcAft>
                  <a:spcPts val="0"/>
                </a:spcAft>
                <a:buClr>
                  <a:srgbClr val="000000"/>
                </a:buClr>
                <a:buSzPts val="2000"/>
                <a:buFont typeface="Arial"/>
                <a:buNone/>
              </a:pPr>
              <a:r>
                <a:rPr lang="en-US" sz="2000" b="1" i="0" u="none" strike="noStrike" cap="none">
                  <a:solidFill>
                    <a:srgbClr val="000000"/>
                  </a:solidFill>
                  <a:latin typeface="Calibri"/>
                  <a:ea typeface="Calibri"/>
                  <a:cs typeface="Calibri"/>
                  <a:sym typeface="Calibri"/>
                </a:rPr>
                <a:t>CPU</a:t>
              </a:r>
              <a:endParaRPr sz="2000" b="1" i="0" u="none" strike="noStrike" cap="none">
                <a:solidFill>
                  <a:srgbClr val="000000"/>
                </a:solidFill>
                <a:latin typeface="Calibri"/>
                <a:ea typeface="Calibri"/>
                <a:cs typeface="Calibri"/>
                <a:sym typeface="Calibri"/>
              </a:endParaRPr>
            </a:p>
          </p:txBody>
        </p:sp>
        <p:sp>
          <p:nvSpPr>
            <p:cNvPr id="30" name="Google Shape;419;p63">
              <a:extLst>
                <a:ext uri="{FF2B5EF4-FFF2-40B4-BE49-F238E27FC236}">
                  <a16:creationId xmlns:a16="http://schemas.microsoft.com/office/drawing/2014/main" id="{96B35CD0-9E4F-7F32-6DF5-A7367E449899}"/>
                </a:ext>
              </a:extLst>
            </p:cNvPr>
            <p:cNvSpPr/>
            <p:nvPr/>
          </p:nvSpPr>
          <p:spPr>
            <a:xfrm>
              <a:off x="6816660" y="3985782"/>
              <a:ext cx="1788600" cy="11472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REGISTERS</a:t>
              </a:r>
              <a:endParaRPr sz="1400" b="1" i="0" u="none" strike="noStrike" cap="none">
                <a:solidFill>
                  <a:srgbClr val="000000"/>
                </a:solidFill>
                <a:latin typeface="Calibri"/>
                <a:ea typeface="Calibri"/>
                <a:cs typeface="Calibri"/>
                <a:sym typeface="Calibri"/>
              </a:endParaRPr>
            </a:p>
          </p:txBody>
        </p:sp>
        <p:sp>
          <p:nvSpPr>
            <p:cNvPr id="31" name="Google Shape;420;p63">
              <a:extLst>
                <a:ext uri="{FF2B5EF4-FFF2-40B4-BE49-F238E27FC236}">
                  <a16:creationId xmlns:a16="http://schemas.microsoft.com/office/drawing/2014/main" id="{0716334D-51FE-CB6F-38E2-E3F8652F3F34}"/>
                </a:ext>
              </a:extLst>
            </p:cNvPr>
            <p:cNvSpPr/>
            <p:nvPr/>
          </p:nvSpPr>
          <p:spPr>
            <a:xfrm>
              <a:off x="6816660" y="5232665"/>
              <a:ext cx="1788600" cy="9465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CONTROL</a:t>
              </a:r>
              <a:endParaRPr sz="1400" b="1" i="0" u="none" strike="noStrike" cap="none">
                <a:solidFill>
                  <a:srgbClr val="000000"/>
                </a:solidFill>
                <a:latin typeface="Calibri"/>
                <a:ea typeface="Calibri"/>
                <a:cs typeface="Calibri"/>
                <a:sym typeface="Calibri"/>
              </a:endParaRPr>
            </a:p>
          </p:txBody>
        </p:sp>
        <p:sp>
          <p:nvSpPr>
            <p:cNvPr id="32" name="Google Shape;421;p63">
              <a:extLst>
                <a:ext uri="{FF2B5EF4-FFF2-40B4-BE49-F238E27FC236}">
                  <a16:creationId xmlns:a16="http://schemas.microsoft.com/office/drawing/2014/main" id="{6CD4655C-49D4-23D9-8957-077E69DA2690}"/>
                </a:ext>
              </a:extLst>
            </p:cNvPr>
            <p:cNvSpPr/>
            <p:nvPr/>
          </p:nvSpPr>
          <p:spPr>
            <a:xfrm>
              <a:off x="2170710" y="4879318"/>
              <a:ext cx="1044300" cy="6471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SCREEN</a:t>
              </a:r>
              <a:endParaRPr sz="1400" b="1" i="0" u="none" strike="noStrike" cap="none">
                <a:solidFill>
                  <a:srgbClr val="000000"/>
                </a:solidFill>
                <a:latin typeface="Calibri"/>
                <a:ea typeface="Calibri"/>
                <a:cs typeface="Calibri"/>
                <a:sym typeface="Calibri"/>
              </a:endParaRPr>
            </a:p>
          </p:txBody>
        </p:sp>
        <p:sp>
          <p:nvSpPr>
            <p:cNvPr id="33" name="Google Shape;422;p63">
              <a:extLst>
                <a:ext uri="{FF2B5EF4-FFF2-40B4-BE49-F238E27FC236}">
                  <a16:creationId xmlns:a16="http://schemas.microsoft.com/office/drawing/2014/main" id="{843ECE24-212A-8ADA-36E7-9F59479DF26D}"/>
                </a:ext>
              </a:extLst>
            </p:cNvPr>
            <p:cNvSpPr/>
            <p:nvPr/>
          </p:nvSpPr>
          <p:spPr>
            <a:xfrm>
              <a:off x="6041160" y="4836490"/>
              <a:ext cx="738300" cy="478800"/>
            </a:xfrm>
            <a:prstGeom prst="rightArrow">
              <a:avLst>
                <a:gd name="adj1" fmla="val 50000"/>
                <a:gd name="adj2" fmla="val 50000"/>
              </a:avLst>
            </a:prstGeom>
            <a:solidFill>
              <a:srgbClr val="714EA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34" name="Google Shape;423;p63">
              <a:extLst>
                <a:ext uri="{FF2B5EF4-FFF2-40B4-BE49-F238E27FC236}">
                  <a16:creationId xmlns:a16="http://schemas.microsoft.com/office/drawing/2014/main" id="{0FD38BB7-6E3B-ED64-254B-90F32FA2EEAF}"/>
                </a:ext>
              </a:extLst>
            </p:cNvPr>
            <p:cNvPicPr preferRelativeResize="0"/>
            <p:nvPr/>
          </p:nvPicPr>
          <p:blipFill rotWithShape="1">
            <a:blip r:embed="rId3">
              <a:alphaModFix/>
            </a:blip>
            <a:srcRect/>
            <a:stretch/>
          </p:blipFill>
          <p:spPr>
            <a:xfrm>
              <a:off x="7048137" y="2515468"/>
              <a:ext cx="1274441" cy="1407000"/>
            </a:xfrm>
            <a:prstGeom prst="rect">
              <a:avLst/>
            </a:prstGeom>
            <a:noFill/>
            <a:ln>
              <a:noFill/>
            </a:ln>
          </p:spPr>
        </p:pic>
        <p:sp>
          <p:nvSpPr>
            <p:cNvPr id="35" name="Google Shape;424;p63">
              <a:extLst>
                <a:ext uri="{FF2B5EF4-FFF2-40B4-BE49-F238E27FC236}">
                  <a16:creationId xmlns:a16="http://schemas.microsoft.com/office/drawing/2014/main" id="{91CCA56F-45FF-9156-A505-0F32258E2A75}"/>
                </a:ext>
              </a:extLst>
            </p:cNvPr>
            <p:cNvSpPr/>
            <p:nvPr/>
          </p:nvSpPr>
          <p:spPr>
            <a:xfrm>
              <a:off x="4084860" y="2688765"/>
              <a:ext cx="1956300" cy="1326000"/>
            </a:xfrm>
            <a:prstGeom prst="rect">
              <a:avLst/>
            </a:prstGeom>
            <a:solidFill>
              <a:srgbClr val="CFE2F3"/>
            </a:solid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2200" b="1" i="0" u="none" strike="noStrike" cap="none" dirty="0">
                  <a:solidFill>
                    <a:srgbClr val="000000"/>
                  </a:solidFill>
                  <a:latin typeface="Calibri"/>
                  <a:ea typeface="Calibri"/>
                  <a:cs typeface="Calibri"/>
                  <a:sym typeface="Calibri"/>
                </a:rPr>
                <a:t>ROM</a:t>
              </a:r>
              <a:endParaRPr sz="2200" b="1" i="0" u="none" strike="noStrike" cap="none" dirty="0">
                <a:solidFill>
                  <a:srgbClr val="00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dirty="0">
                  <a:solidFill>
                    <a:srgbClr val="000000"/>
                  </a:solidFill>
                  <a:latin typeface="Calibri"/>
                  <a:ea typeface="Calibri"/>
                  <a:cs typeface="Calibri"/>
                  <a:sym typeface="Calibri"/>
                </a:rPr>
                <a:t>(16-bit Instructions, Read-Only)</a:t>
              </a:r>
              <a:endParaRPr sz="1400" b="0" i="0" u="none" strike="noStrike" cap="none" dirty="0">
                <a:solidFill>
                  <a:srgbClr val="000000"/>
                </a:solidFill>
                <a:latin typeface="Consolas"/>
                <a:ea typeface="Consolas"/>
                <a:cs typeface="Consolas"/>
                <a:sym typeface="Consolas"/>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Consolas"/>
                <a:ea typeface="Consolas"/>
                <a:cs typeface="Consolas"/>
                <a:sym typeface="Consolas"/>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dirty="0">
                  <a:solidFill>
                    <a:srgbClr val="000000"/>
                  </a:solidFill>
                  <a:latin typeface="Courier New"/>
                  <a:ea typeface="Courier New"/>
                  <a:cs typeface="Courier New"/>
                  <a:sym typeface="Courier New"/>
                </a:rPr>
                <a:t>1110001011111100</a:t>
              </a:r>
              <a:endParaRPr sz="1400" b="1" i="0" u="none" strike="noStrike" cap="none" dirty="0">
                <a:solidFill>
                  <a:srgbClr val="000000"/>
                </a:solidFill>
                <a:latin typeface="Courier New"/>
                <a:ea typeface="Courier New"/>
                <a:cs typeface="Courier New"/>
                <a:sym typeface="Courier New"/>
              </a:endParaRPr>
            </a:p>
            <a:p>
              <a:pPr marL="0" marR="0" lvl="0" indent="0" algn="r" rtl="0">
                <a:lnSpc>
                  <a:spcPct val="100000"/>
                </a:lnSpc>
                <a:spcBef>
                  <a:spcPts val="0"/>
                </a:spcBef>
                <a:spcAft>
                  <a:spcPts val="0"/>
                </a:spcAft>
                <a:buClr>
                  <a:srgbClr val="000000"/>
                </a:buClr>
                <a:buSzPts val="1400"/>
                <a:buFont typeface="Arial"/>
                <a:buNone/>
              </a:pPr>
              <a:endParaRPr sz="1200" b="0" i="0" u="none" strike="noStrike" cap="none" dirty="0">
                <a:solidFill>
                  <a:srgbClr val="000000"/>
                </a:solidFill>
                <a:latin typeface="Consolas"/>
                <a:ea typeface="Consolas"/>
                <a:cs typeface="Consolas"/>
                <a:sym typeface="Consolas"/>
              </a:endParaRPr>
            </a:p>
            <a:p>
              <a:pPr marL="0" marR="0" lvl="0" indent="0" algn="r" rtl="0">
                <a:lnSpc>
                  <a:spcPct val="100000"/>
                </a:lnSpc>
                <a:spcBef>
                  <a:spcPts val="0"/>
                </a:spcBef>
                <a:spcAft>
                  <a:spcPts val="0"/>
                </a:spcAft>
                <a:buClr>
                  <a:srgbClr val="000000"/>
                </a:buClr>
                <a:buSzPts val="1400"/>
                <a:buFont typeface="Arial"/>
                <a:buNone/>
              </a:pPr>
              <a:endParaRPr sz="1200" b="0" i="0" u="none" strike="noStrike" cap="none" dirty="0">
                <a:solidFill>
                  <a:srgbClr val="3D85C6"/>
                </a:solidFill>
                <a:latin typeface="Calibri"/>
                <a:ea typeface="Calibri"/>
                <a:cs typeface="Calibri"/>
                <a:sym typeface="Calibri"/>
              </a:endParaRPr>
            </a:p>
          </p:txBody>
        </p:sp>
        <p:sp>
          <p:nvSpPr>
            <p:cNvPr id="36" name="Google Shape;425;p63">
              <a:extLst>
                <a:ext uri="{FF2B5EF4-FFF2-40B4-BE49-F238E27FC236}">
                  <a16:creationId xmlns:a16="http://schemas.microsoft.com/office/drawing/2014/main" id="{485D7A3B-F749-BFA6-A482-696CED685502}"/>
                </a:ext>
              </a:extLst>
            </p:cNvPr>
            <p:cNvSpPr/>
            <p:nvPr/>
          </p:nvSpPr>
          <p:spPr>
            <a:xfrm>
              <a:off x="4084860" y="4226665"/>
              <a:ext cx="1956300" cy="1952400"/>
            </a:xfrm>
            <a:prstGeom prst="rect">
              <a:avLst/>
            </a:prstGeom>
            <a:solidFill>
              <a:srgbClr val="D9EAD3"/>
            </a:solid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chemeClr val="dk1"/>
                </a:buClr>
                <a:buSzPts val="1400"/>
                <a:buFont typeface="Arial"/>
                <a:buNone/>
              </a:pPr>
              <a:r>
                <a:rPr lang="en-US" sz="2200" b="1" i="0" u="none" strike="noStrike" cap="none">
                  <a:solidFill>
                    <a:schemeClr val="dk1"/>
                  </a:solidFill>
                  <a:latin typeface="Calibri"/>
                  <a:ea typeface="Calibri"/>
                  <a:cs typeface="Calibri"/>
                  <a:sym typeface="Calibri"/>
                </a:rPr>
                <a:t>RAM</a:t>
              </a:r>
              <a:endParaRPr sz="2200" b="1" i="0" u="none" strike="noStrike" cap="none">
                <a:solidFill>
                  <a:schemeClr val="dk1"/>
                </a:solidFill>
                <a:latin typeface="Calibri"/>
                <a:ea typeface="Calibri"/>
                <a:cs typeface="Calibri"/>
                <a:sym typeface="Calibri"/>
              </a:endParaRPr>
            </a:p>
            <a:p>
              <a:pPr marL="0" marR="0" lvl="0" indent="0" algn="ctr" rtl="0">
                <a:lnSpc>
                  <a:spcPct val="100000"/>
                </a:lnSpc>
                <a:spcBef>
                  <a:spcPts val="0"/>
                </a:spcBef>
                <a:spcAft>
                  <a:spcPts val="0"/>
                </a:spcAft>
                <a:buClr>
                  <a:schemeClr val="dk1"/>
                </a:buClr>
                <a:buSzPts val="1400"/>
                <a:buFont typeface="Arial"/>
                <a:buNone/>
              </a:pPr>
              <a:r>
                <a:rPr lang="en-US" sz="1400" b="1" i="0" u="none" strike="noStrike" cap="none">
                  <a:solidFill>
                    <a:schemeClr val="dk1"/>
                  </a:solidFill>
                  <a:latin typeface="Calibri"/>
                  <a:ea typeface="Calibri"/>
                  <a:cs typeface="Calibri"/>
                  <a:sym typeface="Calibri"/>
                </a:rPr>
                <a:t>(16-bit Data, Read/Write)</a:t>
              </a:r>
              <a:endParaRPr sz="1400" b="0" i="0" u="none" strike="noStrike" cap="none">
                <a:solidFill>
                  <a:srgbClr val="000000"/>
                </a:solidFill>
                <a:latin typeface="Consolas"/>
                <a:ea typeface="Consolas"/>
                <a:cs typeface="Consolas"/>
                <a:sym typeface="Consolas"/>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onsolas"/>
                <a:ea typeface="Consolas"/>
                <a:cs typeface="Consolas"/>
                <a:sym typeface="Consolas"/>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onsolas"/>
                <a:ea typeface="Consolas"/>
                <a:cs typeface="Consolas"/>
                <a:sym typeface="Consolas"/>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1100101010010101</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onsolas"/>
                <a:ea typeface="Consolas"/>
                <a:cs typeface="Consolas"/>
                <a:sym typeface="Consolas"/>
              </a:endParaRPr>
            </a:p>
            <a:p>
              <a:pPr marL="0" marR="0" lvl="0" indent="0" algn="l" rtl="0">
                <a:lnSpc>
                  <a:spcPct val="100000"/>
                </a:lnSpc>
                <a:spcBef>
                  <a:spcPts val="0"/>
                </a:spcBef>
                <a:spcAft>
                  <a:spcPts val="0"/>
                </a:spcAft>
                <a:buClr>
                  <a:srgbClr val="000000"/>
                </a:buClr>
                <a:buSzPts val="1400"/>
                <a:buFont typeface="Arial"/>
                <a:buNone/>
              </a:pPr>
              <a:endParaRPr sz="1200" b="0" i="0" u="none" strike="noStrike" cap="none">
                <a:solidFill>
                  <a:srgbClr val="6AA84F"/>
                </a:solidFill>
                <a:latin typeface="Calibri"/>
                <a:ea typeface="Calibri"/>
                <a:cs typeface="Calibri"/>
                <a:sym typeface="Calibri"/>
              </a:endParaRPr>
            </a:p>
          </p:txBody>
        </p:sp>
        <p:sp>
          <p:nvSpPr>
            <p:cNvPr id="37" name="Google Shape;426;p63">
              <a:extLst>
                <a:ext uri="{FF2B5EF4-FFF2-40B4-BE49-F238E27FC236}">
                  <a16:creationId xmlns:a16="http://schemas.microsoft.com/office/drawing/2014/main" id="{18AA588F-487E-36AF-39CF-52D7364AC1B7}"/>
                </a:ext>
              </a:extLst>
            </p:cNvPr>
            <p:cNvSpPr/>
            <p:nvPr/>
          </p:nvSpPr>
          <p:spPr>
            <a:xfrm>
              <a:off x="7341810" y="5630940"/>
              <a:ext cx="738300" cy="412200"/>
            </a:xfrm>
            <a:prstGeom prst="rect">
              <a:avLst/>
            </a:prstGeom>
            <a:solidFill>
              <a:srgbClr val="F2F2F2"/>
            </a:solidFill>
            <a:ln w="25400" cap="flat" cmpd="sng">
              <a:solidFill>
                <a:srgbClr val="666666"/>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3200"/>
                <a:buFont typeface="Arial"/>
                <a:buNone/>
              </a:pPr>
              <a:r>
                <a:rPr lang="en-US" sz="2000" b="1" i="0" u="none" strike="noStrike" cap="none">
                  <a:solidFill>
                    <a:schemeClr val="dk1"/>
                  </a:solidFill>
                  <a:latin typeface="Calibri"/>
                  <a:ea typeface="Calibri"/>
                  <a:cs typeface="Calibri"/>
                  <a:sym typeface="Calibri"/>
                </a:rPr>
                <a:t>PC</a:t>
              </a:r>
              <a:endParaRPr sz="2000" b="1" i="0" u="none" strike="noStrike" cap="none">
                <a:solidFill>
                  <a:schemeClr val="dk1"/>
                </a:solidFill>
                <a:latin typeface="Calibri"/>
                <a:ea typeface="Calibri"/>
                <a:cs typeface="Calibri"/>
                <a:sym typeface="Calibri"/>
              </a:endParaRPr>
            </a:p>
          </p:txBody>
        </p:sp>
        <p:sp>
          <p:nvSpPr>
            <p:cNvPr id="38" name="Google Shape;427;p63">
              <a:extLst>
                <a:ext uri="{FF2B5EF4-FFF2-40B4-BE49-F238E27FC236}">
                  <a16:creationId xmlns:a16="http://schemas.microsoft.com/office/drawing/2014/main" id="{FC607FCE-5972-3CAA-E7BE-8ECD0762824A}"/>
                </a:ext>
              </a:extLst>
            </p:cNvPr>
            <p:cNvSpPr/>
            <p:nvPr/>
          </p:nvSpPr>
          <p:spPr>
            <a:xfrm>
              <a:off x="6969885" y="4392765"/>
              <a:ext cx="694200" cy="570000"/>
            </a:xfrm>
            <a:prstGeom prst="rect">
              <a:avLst/>
            </a:prstGeom>
            <a:solidFill>
              <a:srgbClr val="F3F3F3"/>
            </a:solidFill>
            <a:ln w="28575" cap="flat" cmpd="sng">
              <a:solidFill>
                <a:srgbClr val="666666"/>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en-US" sz="1800" b="1" i="0" u="none" strike="noStrike" cap="none">
                  <a:solidFill>
                    <a:srgbClr val="000000"/>
                  </a:solidFill>
                  <a:latin typeface="Calibri"/>
                  <a:ea typeface="Calibri"/>
                  <a:cs typeface="Calibri"/>
                  <a:sym typeface="Calibri"/>
                </a:rPr>
                <a:t>A/M</a:t>
              </a:r>
              <a:endParaRPr sz="1800" b="1" i="0" u="none" strike="noStrike" cap="none">
                <a:solidFill>
                  <a:srgbClr val="000000"/>
                </a:solidFill>
                <a:latin typeface="Calibri"/>
                <a:ea typeface="Calibri"/>
                <a:cs typeface="Calibri"/>
                <a:sym typeface="Calibri"/>
              </a:endParaRPr>
            </a:p>
          </p:txBody>
        </p:sp>
        <p:sp>
          <p:nvSpPr>
            <p:cNvPr id="39" name="Google Shape;428;p63">
              <a:extLst>
                <a:ext uri="{FF2B5EF4-FFF2-40B4-BE49-F238E27FC236}">
                  <a16:creationId xmlns:a16="http://schemas.microsoft.com/office/drawing/2014/main" id="{07ED5B9A-CD85-A39B-5CE1-054D6A8C7A6F}"/>
                </a:ext>
              </a:extLst>
            </p:cNvPr>
            <p:cNvSpPr/>
            <p:nvPr/>
          </p:nvSpPr>
          <p:spPr>
            <a:xfrm>
              <a:off x="7752285" y="4392765"/>
              <a:ext cx="694200" cy="570000"/>
            </a:xfrm>
            <a:prstGeom prst="rect">
              <a:avLst/>
            </a:prstGeom>
            <a:solidFill>
              <a:srgbClr val="F3F3F3"/>
            </a:solidFill>
            <a:ln w="28575" cap="flat" cmpd="sng">
              <a:solidFill>
                <a:srgbClr val="666666"/>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2200"/>
                <a:buFont typeface="Arial"/>
                <a:buNone/>
              </a:pPr>
              <a:r>
                <a:rPr lang="en-US" sz="2200" b="1" i="0" u="none" strike="noStrike" cap="none">
                  <a:solidFill>
                    <a:srgbClr val="000000"/>
                  </a:solidFill>
                  <a:latin typeface="Calibri"/>
                  <a:ea typeface="Calibri"/>
                  <a:cs typeface="Calibri"/>
                  <a:sym typeface="Calibri"/>
                </a:rPr>
                <a:t>D</a:t>
              </a:r>
              <a:endParaRPr sz="2200" b="1" i="0" u="none" strike="noStrike" cap="none">
                <a:solidFill>
                  <a:srgbClr val="000000"/>
                </a:solidFill>
                <a:latin typeface="Calibri"/>
                <a:ea typeface="Calibri"/>
                <a:cs typeface="Calibri"/>
                <a:sym typeface="Calibri"/>
              </a:endParaRPr>
            </a:p>
          </p:txBody>
        </p:sp>
        <p:sp>
          <p:nvSpPr>
            <p:cNvPr id="40" name="Google Shape;429;p63">
              <a:extLst>
                <a:ext uri="{FF2B5EF4-FFF2-40B4-BE49-F238E27FC236}">
                  <a16:creationId xmlns:a16="http://schemas.microsoft.com/office/drawing/2014/main" id="{D4EA163C-FE3C-BE83-E498-6085589CC299}"/>
                </a:ext>
              </a:extLst>
            </p:cNvPr>
            <p:cNvSpPr/>
            <p:nvPr/>
          </p:nvSpPr>
          <p:spPr>
            <a:xfrm rot="10800000">
              <a:off x="3084510" y="4963465"/>
              <a:ext cx="1000200" cy="478800"/>
            </a:xfrm>
            <a:prstGeom prst="rightArrow">
              <a:avLst>
                <a:gd name="adj1" fmla="val 50000"/>
                <a:gd name="adj2" fmla="val 50000"/>
              </a:avLst>
            </a:prstGeom>
            <a:solidFill>
              <a:srgbClr val="714EA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1" name="Google Shape;430;p63">
              <a:extLst>
                <a:ext uri="{FF2B5EF4-FFF2-40B4-BE49-F238E27FC236}">
                  <a16:creationId xmlns:a16="http://schemas.microsoft.com/office/drawing/2014/main" id="{65269154-0AA0-6FA9-5AC8-AC8FEF40C214}"/>
                </a:ext>
              </a:extLst>
            </p:cNvPr>
            <p:cNvSpPr/>
            <p:nvPr/>
          </p:nvSpPr>
          <p:spPr>
            <a:xfrm>
              <a:off x="6041160" y="3112365"/>
              <a:ext cx="738300" cy="478800"/>
            </a:xfrm>
            <a:prstGeom prst="rightArrow">
              <a:avLst>
                <a:gd name="adj1" fmla="val 50000"/>
                <a:gd name="adj2" fmla="val 50000"/>
              </a:avLst>
            </a:prstGeom>
            <a:solidFill>
              <a:srgbClr val="714EA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2" name="Google Shape;431;p63">
              <a:extLst>
                <a:ext uri="{FF2B5EF4-FFF2-40B4-BE49-F238E27FC236}">
                  <a16:creationId xmlns:a16="http://schemas.microsoft.com/office/drawing/2014/main" id="{4AA6219F-DD71-5DF0-EA4D-2B72643DA553}"/>
                </a:ext>
              </a:extLst>
            </p:cNvPr>
            <p:cNvSpPr/>
            <p:nvPr/>
          </p:nvSpPr>
          <p:spPr>
            <a:xfrm rot="10800000">
              <a:off x="5872435" y="5232665"/>
              <a:ext cx="777000" cy="478800"/>
            </a:xfrm>
            <a:prstGeom prst="rightArrow">
              <a:avLst>
                <a:gd name="adj1" fmla="val 50000"/>
                <a:gd name="adj2" fmla="val 50000"/>
              </a:avLst>
            </a:prstGeom>
            <a:solidFill>
              <a:srgbClr val="714EA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3" name="Google Shape;432;p63">
              <a:extLst>
                <a:ext uri="{FF2B5EF4-FFF2-40B4-BE49-F238E27FC236}">
                  <a16:creationId xmlns:a16="http://schemas.microsoft.com/office/drawing/2014/main" id="{350F8673-BECB-CA43-AC4E-AD52D8C6143F}"/>
                </a:ext>
              </a:extLst>
            </p:cNvPr>
            <p:cNvSpPr/>
            <p:nvPr/>
          </p:nvSpPr>
          <p:spPr>
            <a:xfrm>
              <a:off x="3215010" y="5742440"/>
              <a:ext cx="1000200" cy="478800"/>
            </a:xfrm>
            <a:prstGeom prst="rightArrow">
              <a:avLst>
                <a:gd name="adj1" fmla="val 50000"/>
                <a:gd name="adj2" fmla="val 50000"/>
              </a:avLst>
            </a:prstGeom>
            <a:solidFill>
              <a:srgbClr val="714EA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7"/>
        <p:cNvGrpSpPr/>
        <p:nvPr/>
      </p:nvGrpSpPr>
      <p:grpSpPr>
        <a:xfrm>
          <a:off x="0" y="0"/>
          <a:ext cx="0" cy="0"/>
          <a:chOff x="0" y="0"/>
          <a:chExt cx="0" cy="0"/>
        </a:xfrm>
      </p:grpSpPr>
      <p:sp>
        <p:nvSpPr>
          <p:cNvPr id="58" name="Google Shape;58;p5"/>
          <p:cNvSpPr txBox="1">
            <a:spLocks noGrp="1"/>
          </p:cNvSpPr>
          <p:nvPr>
            <p:ph type="title"/>
          </p:nvPr>
        </p:nvSpPr>
        <p:spPr>
          <a:xfrm>
            <a:off x="357018" y="435678"/>
            <a:ext cx="8406000"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Bloom’s Taxonomy </a:t>
            </a:r>
            <a:endParaRPr/>
          </a:p>
        </p:txBody>
      </p:sp>
      <p:sp>
        <p:nvSpPr>
          <p:cNvPr id="59" name="Google Shape;59;p5"/>
          <p:cNvSpPr txBox="1">
            <a:spLocks noGrp="1"/>
          </p:cNvSpPr>
          <p:nvPr>
            <p:ph type="sldNum" idx="12"/>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000000"/>
              </a:buClr>
              <a:buSzPts val="1200"/>
              <a:buFont typeface="Arial"/>
              <a:buNone/>
            </a:pPr>
            <a:fld id="{00000000-1234-1234-1234-123412341234}" type="slidenum">
              <a:rPr lang="en-US"/>
              <a:t>3</a:t>
            </a:fld>
            <a:endParaRPr/>
          </a:p>
        </p:txBody>
      </p:sp>
      <p:sp>
        <p:nvSpPr>
          <p:cNvPr id="60" name="Google Shape;60;p5"/>
          <p:cNvSpPr/>
          <p:nvPr/>
        </p:nvSpPr>
        <p:spPr>
          <a:xfrm>
            <a:off x="1370695" y="6003405"/>
            <a:ext cx="7335000" cy="660000"/>
          </a:xfrm>
          <a:prstGeom prst="trapezoid">
            <a:avLst>
              <a:gd name="adj" fmla="val 64862"/>
            </a:avLst>
          </a:prstGeom>
          <a:solidFill>
            <a:srgbClr val="9900FF">
              <a:alpha val="38431"/>
            </a:srgbClr>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600"/>
              <a:buFont typeface="Arial"/>
              <a:buNone/>
            </a:pPr>
            <a:r>
              <a:rPr lang="en-US" sz="1600" b="1" i="0" u="none" strike="noStrike" cap="none">
                <a:solidFill>
                  <a:srgbClr val="000000"/>
                </a:solidFill>
                <a:latin typeface="Open Sans"/>
                <a:ea typeface="Open Sans"/>
                <a:cs typeface="Open Sans"/>
                <a:sym typeface="Open Sans"/>
              </a:rPr>
              <a:t>Remembering</a:t>
            </a:r>
            <a:endParaRPr sz="1600" b="1" i="0" u="none" strike="noStrike" cap="none">
              <a:solidFill>
                <a:srgbClr val="000000"/>
              </a:solidFill>
              <a:latin typeface="Open Sans"/>
              <a:ea typeface="Open Sans"/>
              <a:cs typeface="Open Sans"/>
              <a:sym typeface="Open Sans"/>
            </a:endParaRPr>
          </a:p>
        </p:txBody>
      </p:sp>
      <p:sp>
        <p:nvSpPr>
          <p:cNvPr id="61" name="Google Shape;61;p5"/>
          <p:cNvSpPr/>
          <p:nvPr/>
        </p:nvSpPr>
        <p:spPr>
          <a:xfrm>
            <a:off x="1920139" y="5190432"/>
            <a:ext cx="6259200" cy="705900"/>
          </a:xfrm>
          <a:prstGeom prst="trapezoid">
            <a:avLst>
              <a:gd name="adj" fmla="val 60623"/>
            </a:avLst>
          </a:prstGeom>
          <a:solidFill>
            <a:srgbClr val="4A86E8">
              <a:alpha val="81569"/>
            </a:srgbClr>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600"/>
              <a:buFont typeface="Arial"/>
              <a:buNone/>
            </a:pPr>
            <a:r>
              <a:rPr lang="en-US" sz="1600" b="1" i="0" u="none" strike="noStrike" cap="none">
                <a:solidFill>
                  <a:schemeClr val="dk1"/>
                </a:solidFill>
                <a:latin typeface="Open Sans"/>
                <a:ea typeface="Open Sans"/>
                <a:cs typeface="Open Sans"/>
                <a:sym typeface="Open Sans"/>
              </a:rPr>
              <a:t>Understanding</a:t>
            </a:r>
            <a:endParaRPr sz="1600" b="0" i="0" u="none" strike="noStrike" cap="none">
              <a:solidFill>
                <a:srgbClr val="000000"/>
              </a:solidFill>
              <a:latin typeface="Arial"/>
              <a:ea typeface="Arial"/>
              <a:cs typeface="Arial"/>
              <a:sym typeface="Arial"/>
            </a:endParaRPr>
          </a:p>
        </p:txBody>
      </p:sp>
      <p:sp>
        <p:nvSpPr>
          <p:cNvPr id="62" name="Google Shape;62;p5"/>
          <p:cNvSpPr/>
          <p:nvPr/>
        </p:nvSpPr>
        <p:spPr>
          <a:xfrm>
            <a:off x="2457634" y="4264611"/>
            <a:ext cx="5184300" cy="818700"/>
          </a:xfrm>
          <a:prstGeom prst="trapezoid">
            <a:avLst>
              <a:gd name="adj" fmla="val 62989"/>
            </a:avLst>
          </a:prstGeom>
          <a:solidFill>
            <a:srgbClr val="00FF00">
              <a:alpha val="70980"/>
            </a:srgbClr>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600"/>
              <a:buFont typeface="Arial"/>
              <a:buNone/>
            </a:pPr>
            <a:r>
              <a:rPr lang="en-US" sz="1600" b="1" i="0" u="none" strike="noStrike" cap="none">
                <a:solidFill>
                  <a:srgbClr val="000000"/>
                </a:solidFill>
                <a:latin typeface="Open Sans"/>
                <a:ea typeface="Open Sans"/>
                <a:cs typeface="Open Sans"/>
                <a:sym typeface="Open Sans"/>
              </a:rPr>
              <a:t>Applying</a:t>
            </a:r>
            <a:endParaRPr sz="1600" b="1" i="0" u="none" strike="noStrike" cap="none">
              <a:solidFill>
                <a:srgbClr val="000000"/>
              </a:solidFill>
              <a:latin typeface="Open Sans"/>
              <a:ea typeface="Open Sans"/>
              <a:cs typeface="Open Sans"/>
              <a:sym typeface="Open Sans"/>
            </a:endParaRPr>
          </a:p>
        </p:txBody>
      </p:sp>
      <p:sp>
        <p:nvSpPr>
          <p:cNvPr id="63" name="Google Shape;63;p5"/>
          <p:cNvSpPr/>
          <p:nvPr/>
        </p:nvSpPr>
        <p:spPr>
          <a:xfrm>
            <a:off x="3054853" y="3497794"/>
            <a:ext cx="3965400" cy="660000"/>
          </a:xfrm>
          <a:prstGeom prst="trapezoid">
            <a:avLst>
              <a:gd name="adj" fmla="val 59874"/>
            </a:avLst>
          </a:prstGeom>
          <a:solidFill>
            <a:srgbClr val="FFFF00">
              <a:alpha val="67059"/>
            </a:srgbClr>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600"/>
              <a:buFont typeface="Arial"/>
              <a:buNone/>
            </a:pPr>
            <a:r>
              <a:rPr lang="en-US" sz="1600" b="1" i="0" u="none" strike="noStrike" cap="none">
                <a:solidFill>
                  <a:schemeClr val="dk1"/>
                </a:solidFill>
                <a:latin typeface="Open Sans"/>
                <a:ea typeface="Open Sans"/>
                <a:cs typeface="Open Sans"/>
                <a:sym typeface="Open Sans"/>
              </a:rPr>
              <a:t>Analyzing</a:t>
            </a:r>
            <a:endParaRPr sz="1600" b="0" i="0" u="none" strike="noStrike" cap="none">
              <a:solidFill>
                <a:srgbClr val="000000"/>
              </a:solidFill>
              <a:latin typeface="Arial"/>
              <a:ea typeface="Arial"/>
              <a:cs typeface="Arial"/>
              <a:sym typeface="Arial"/>
            </a:endParaRPr>
          </a:p>
        </p:txBody>
      </p:sp>
      <p:sp>
        <p:nvSpPr>
          <p:cNvPr id="64" name="Google Shape;64;p5"/>
          <p:cNvSpPr/>
          <p:nvPr/>
        </p:nvSpPr>
        <p:spPr>
          <a:xfrm>
            <a:off x="4094018" y="1125225"/>
            <a:ext cx="1911300" cy="1452900"/>
          </a:xfrm>
          <a:prstGeom prst="triangle">
            <a:avLst>
              <a:gd name="adj" fmla="val 49407"/>
            </a:avLst>
          </a:prstGeom>
          <a:solidFill>
            <a:srgbClr val="FF0000">
              <a:alpha val="73725"/>
            </a:srgbClr>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chemeClr val="dk1"/>
                </a:solidFill>
                <a:latin typeface="Open Sans"/>
                <a:ea typeface="Open Sans"/>
                <a:cs typeface="Open Sans"/>
                <a:sym typeface="Open Sans"/>
              </a:rPr>
              <a:t>Creating</a:t>
            </a:r>
            <a:endParaRPr sz="1400" b="0" i="0" u="none" strike="noStrike" cap="none">
              <a:solidFill>
                <a:srgbClr val="000000"/>
              </a:solidFill>
              <a:highlight>
                <a:srgbClr val="FCE5CD"/>
              </a:highlight>
              <a:latin typeface="Arial"/>
              <a:ea typeface="Arial"/>
              <a:cs typeface="Arial"/>
              <a:sym typeface="Arial"/>
            </a:endParaRPr>
          </a:p>
        </p:txBody>
      </p:sp>
      <p:sp>
        <p:nvSpPr>
          <p:cNvPr id="65" name="Google Shape;65;p5"/>
          <p:cNvSpPr/>
          <p:nvPr/>
        </p:nvSpPr>
        <p:spPr>
          <a:xfrm>
            <a:off x="3544574" y="2684832"/>
            <a:ext cx="2986200" cy="705900"/>
          </a:xfrm>
          <a:prstGeom prst="trapezoid">
            <a:avLst>
              <a:gd name="adj" fmla="val 60623"/>
            </a:avLst>
          </a:prstGeom>
          <a:solidFill>
            <a:srgbClr val="FF9900">
              <a:alpha val="70196"/>
            </a:srgbClr>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600"/>
              <a:buFont typeface="Arial"/>
              <a:buNone/>
            </a:pPr>
            <a:r>
              <a:rPr lang="en-US" sz="1600" b="1" i="0" u="none" strike="noStrike" cap="none">
                <a:solidFill>
                  <a:schemeClr val="dk1"/>
                </a:solidFill>
                <a:latin typeface="Open Sans"/>
                <a:ea typeface="Open Sans"/>
                <a:cs typeface="Open Sans"/>
                <a:sym typeface="Open Sans"/>
              </a:rPr>
              <a:t>Evaluating</a:t>
            </a:r>
            <a:endParaRPr sz="1600" b="0" i="0" u="none" strike="noStrike" cap="none">
              <a:solidFill>
                <a:srgbClr val="000000"/>
              </a:solidFill>
              <a:latin typeface="Arial"/>
              <a:ea typeface="Arial"/>
              <a:cs typeface="Arial"/>
              <a:sym typeface="Arial"/>
            </a:endParaRPr>
          </a:p>
        </p:txBody>
      </p:sp>
      <p:sp>
        <p:nvSpPr>
          <p:cNvPr id="66" name="Google Shape;66;p5"/>
          <p:cNvSpPr/>
          <p:nvPr/>
        </p:nvSpPr>
        <p:spPr>
          <a:xfrm>
            <a:off x="414575" y="6043688"/>
            <a:ext cx="3129900" cy="556800"/>
          </a:xfrm>
          <a:prstGeom prst="homePlate">
            <a:avLst>
              <a:gd name="adj" fmla="val 50000"/>
            </a:avLst>
          </a:prstGeom>
          <a:solidFill>
            <a:srgbClr val="F1C23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0" i="0" u="none" strike="noStrike" cap="none">
                <a:solidFill>
                  <a:srgbClr val="000000"/>
                </a:solidFill>
                <a:latin typeface="Open Sans"/>
                <a:ea typeface="Open Sans"/>
                <a:cs typeface="Open Sans"/>
                <a:sym typeface="Open Sans"/>
              </a:rPr>
              <a:t>Recalling facts and basic concepts</a:t>
            </a:r>
            <a:endParaRPr sz="1400" b="0" i="0" u="none" strike="noStrike" cap="none">
              <a:solidFill>
                <a:srgbClr val="000000"/>
              </a:solidFill>
              <a:latin typeface="Arial"/>
              <a:ea typeface="Arial"/>
              <a:cs typeface="Arial"/>
              <a:sym typeface="Arial"/>
            </a:endParaRPr>
          </a:p>
        </p:txBody>
      </p:sp>
      <p:sp>
        <p:nvSpPr>
          <p:cNvPr id="67" name="Google Shape;67;p5"/>
          <p:cNvSpPr/>
          <p:nvPr/>
        </p:nvSpPr>
        <p:spPr>
          <a:xfrm>
            <a:off x="414575" y="5253681"/>
            <a:ext cx="3373500" cy="556800"/>
          </a:xfrm>
          <a:prstGeom prst="homePlate">
            <a:avLst>
              <a:gd name="adj" fmla="val 50000"/>
            </a:avLst>
          </a:prstGeom>
          <a:solidFill>
            <a:srgbClr val="F1C23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0" i="0" u="none" strike="noStrike" cap="none">
                <a:solidFill>
                  <a:srgbClr val="000000"/>
                </a:solidFill>
                <a:latin typeface="Open Sans"/>
                <a:ea typeface="Open Sans"/>
                <a:cs typeface="Open Sans"/>
                <a:sym typeface="Open Sans"/>
              </a:rPr>
              <a:t>Explaining ideas or concepts</a:t>
            </a:r>
            <a:endParaRPr sz="1400" b="0" i="0" u="none" strike="noStrike" cap="none">
              <a:solidFill>
                <a:srgbClr val="000000"/>
              </a:solidFill>
              <a:latin typeface="Arial"/>
              <a:ea typeface="Arial"/>
              <a:cs typeface="Arial"/>
              <a:sym typeface="Arial"/>
            </a:endParaRPr>
          </a:p>
        </p:txBody>
      </p:sp>
      <p:sp>
        <p:nvSpPr>
          <p:cNvPr id="68" name="Google Shape;68;p5"/>
          <p:cNvSpPr/>
          <p:nvPr/>
        </p:nvSpPr>
        <p:spPr>
          <a:xfrm>
            <a:off x="414575" y="4384389"/>
            <a:ext cx="3599100" cy="556800"/>
          </a:xfrm>
          <a:prstGeom prst="homePlate">
            <a:avLst>
              <a:gd name="adj" fmla="val 50000"/>
            </a:avLst>
          </a:prstGeom>
          <a:solidFill>
            <a:srgbClr val="F1C23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0" i="0" u="none" strike="noStrike" cap="none">
                <a:solidFill>
                  <a:srgbClr val="000000"/>
                </a:solidFill>
                <a:latin typeface="Open Sans"/>
                <a:ea typeface="Open Sans"/>
                <a:cs typeface="Open Sans"/>
                <a:sym typeface="Open Sans"/>
              </a:rPr>
              <a:t>Using information in a new (or similar) situation</a:t>
            </a:r>
            <a:endParaRPr sz="1400" b="0" i="0" u="none" strike="noStrike" cap="none">
              <a:solidFill>
                <a:srgbClr val="000000"/>
              </a:solidFill>
              <a:latin typeface="Arial"/>
              <a:ea typeface="Arial"/>
              <a:cs typeface="Arial"/>
              <a:sym typeface="Arial"/>
            </a:endParaRPr>
          </a:p>
        </p:txBody>
      </p:sp>
      <p:sp>
        <p:nvSpPr>
          <p:cNvPr id="69" name="Google Shape;69;p5"/>
          <p:cNvSpPr/>
          <p:nvPr/>
        </p:nvSpPr>
        <p:spPr>
          <a:xfrm>
            <a:off x="414575" y="3538018"/>
            <a:ext cx="3813000" cy="556800"/>
          </a:xfrm>
          <a:prstGeom prst="homePlate">
            <a:avLst>
              <a:gd name="adj" fmla="val 50000"/>
            </a:avLst>
          </a:prstGeom>
          <a:solidFill>
            <a:srgbClr val="F1C23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0" i="0" u="none" strike="noStrike" cap="none">
                <a:solidFill>
                  <a:srgbClr val="000000"/>
                </a:solidFill>
                <a:latin typeface="Open Sans"/>
                <a:ea typeface="Open Sans"/>
                <a:cs typeface="Open Sans"/>
                <a:sym typeface="Open Sans"/>
              </a:rPr>
              <a:t>Drawing connections among ideas</a:t>
            </a:r>
            <a:endParaRPr sz="1400" b="0" i="0" u="none" strike="noStrike" cap="none">
              <a:solidFill>
                <a:srgbClr val="000000"/>
              </a:solidFill>
              <a:latin typeface="Arial"/>
              <a:ea typeface="Arial"/>
              <a:cs typeface="Arial"/>
              <a:sym typeface="Arial"/>
            </a:endParaRPr>
          </a:p>
        </p:txBody>
      </p:sp>
      <p:sp>
        <p:nvSpPr>
          <p:cNvPr id="70" name="Google Shape;70;p5"/>
          <p:cNvSpPr/>
          <p:nvPr/>
        </p:nvSpPr>
        <p:spPr>
          <a:xfrm>
            <a:off x="414575" y="2759590"/>
            <a:ext cx="3965400" cy="556800"/>
          </a:xfrm>
          <a:prstGeom prst="homePlate">
            <a:avLst>
              <a:gd name="adj" fmla="val 50000"/>
            </a:avLst>
          </a:prstGeom>
          <a:solidFill>
            <a:srgbClr val="F1C23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0" i="0" u="none" strike="noStrike" cap="none">
                <a:solidFill>
                  <a:srgbClr val="000000"/>
                </a:solidFill>
                <a:latin typeface="Open Sans"/>
                <a:ea typeface="Open Sans"/>
                <a:cs typeface="Open Sans"/>
                <a:sym typeface="Open Sans"/>
              </a:rPr>
              <a:t>Justifying your decisions or position</a:t>
            </a:r>
            <a:endParaRPr sz="1400" b="0" i="0" u="none" strike="noStrike" cap="none">
              <a:solidFill>
                <a:srgbClr val="000000"/>
              </a:solidFill>
              <a:latin typeface="Arial"/>
              <a:ea typeface="Arial"/>
              <a:cs typeface="Arial"/>
              <a:sym typeface="Arial"/>
            </a:endParaRPr>
          </a:p>
        </p:txBody>
      </p:sp>
      <p:sp>
        <p:nvSpPr>
          <p:cNvPr id="71" name="Google Shape;71;p5"/>
          <p:cNvSpPr/>
          <p:nvPr/>
        </p:nvSpPr>
        <p:spPr>
          <a:xfrm>
            <a:off x="414575" y="1908424"/>
            <a:ext cx="4134000" cy="556800"/>
          </a:xfrm>
          <a:prstGeom prst="homePlate">
            <a:avLst>
              <a:gd name="adj" fmla="val 50000"/>
            </a:avLst>
          </a:prstGeom>
          <a:solidFill>
            <a:srgbClr val="F1C23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0" i="0" u="none" strike="noStrike" cap="none">
                <a:solidFill>
                  <a:srgbClr val="000000"/>
                </a:solidFill>
                <a:latin typeface="Open Sans"/>
                <a:ea typeface="Open Sans"/>
                <a:cs typeface="Open Sans"/>
                <a:sym typeface="Open Sans"/>
              </a:rPr>
              <a:t>Producing something new </a:t>
            </a:r>
            <a:endParaRPr sz="1400" b="0" i="0" u="none" strike="noStrike" cap="none">
              <a:solidFill>
                <a:srgbClr val="000000"/>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409"/>
        <p:cNvGrpSpPr/>
        <p:nvPr/>
      </p:nvGrpSpPr>
      <p:grpSpPr>
        <a:xfrm>
          <a:off x="0" y="0"/>
          <a:ext cx="0" cy="0"/>
          <a:chOff x="0" y="0"/>
          <a:chExt cx="0" cy="0"/>
        </a:xfrm>
      </p:grpSpPr>
      <p:sp>
        <p:nvSpPr>
          <p:cNvPr id="410" name="Google Shape;410;p63"/>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The Hack Machine Language</a:t>
            </a:r>
            <a:endParaRPr/>
          </a:p>
        </p:txBody>
      </p:sp>
      <p:sp>
        <p:nvSpPr>
          <p:cNvPr id="411" name="Google Shape;411;p63"/>
          <p:cNvSpPr txBox="1">
            <a:spLocks noGrp="1"/>
          </p:cNvSpPr>
          <p:nvPr>
            <p:ph type="body" idx="1"/>
          </p:nvPr>
        </p:nvSpPr>
        <p:spPr>
          <a:xfrm>
            <a:off x="396875" y="1362075"/>
            <a:ext cx="3443323"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Two types of instructions (16-bit)</a:t>
            </a:r>
            <a:endParaRPr dirty="0"/>
          </a:p>
          <a:p>
            <a:pPr marL="640080" lvl="1" indent="-283464" algn="l" rtl="0">
              <a:lnSpc>
                <a:spcPct val="110000"/>
              </a:lnSpc>
              <a:spcBef>
                <a:spcPts val="24"/>
              </a:spcBef>
              <a:spcAft>
                <a:spcPts val="0"/>
              </a:spcAft>
              <a:buSzPts val="2420"/>
              <a:buChar char="▪"/>
            </a:pPr>
            <a:r>
              <a:rPr lang="en-US" dirty="0"/>
              <a:t>A-instructions </a:t>
            </a:r>
            <a:r>
              <a:rPr lang="en-US" i="1" dirty="0"/>
              <a:t>load data</a:t>
            </a:r>
            <a:endParaRPr i="1" dirty="0"/>
          </a:p>
          <a:p>
            <a:pPr marL="640080" lvl="1" indent="-283464" algn="l" rtl="0">
              <a:lnSpc>
                <a:spcPct val="110000"/>
              </a:lnSpc>
              <a:spcBef>
                <a:spcPts val="24"/>
              </a:spcBef>
              <a:spcAft>
                <a:spcPts val="0"/>
              </a:spcAft>
              <a:buSzPts val="2420"/>
              <a:buChar char="▪"/>
            </a:pPr>
            <a:r>
              <a:rPr lang="en-US" dirty="0"/>
              <a:t>C-instructions perform </a:t>
            </a:r>
            <a:r>
              <a:rPr lang="en-US" i="1" dirty="0"/>
              <a:t>computations</a:t>
            </a:r>
            <a:endParaRPr i="1" dirty="0"/>
          </a:p>
          <a:p>
            <a:pPr marL="347472" lvl="0" indent="-347472" algn="l" rtl="0">
              <a:lnSpc>
                <a:spcPct val="110000"/>
              </a:lnSpc>
              <a:spcBef>
                <a:spcPts val="440"/>
              </a:spcBef>
              <a:spcAft>
                <a:spcPts val="0"/>
              </a:spcAft>
              <a:buSzPts val="2080"/>
              <a:buFont typeface="Noto Sans Symbols"/>
              <a:buChar char="❖"/>
            </a:pPr>
            <a:r>
              <a:rPr lang="en-US" dirty="0"/>
              <a:t>Program: sequence of instructions</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215392" algn="l" rtl="0">
              <a:lnSpc>
                <a:spcPct val="110000"/>
              </a:lnSpc>
              <a:spcBef>
                <a:spcPts val="440"/>
              </a:spcBef>
              <a:spcAft>
                <a:spcPts val="0"/>
              </a:spcAft>
              <a:buSzPts val="2080"/>
              <a:buFont typeface="Noto Sans Symbols"/>
              <a:buNone/>
            </a:pPr>
            <a:endParaRPr dirty="0"/>
          </a:p>
        </p:txBody>
      </p:sp>
      <p:sp>
        <p:nvSpPr>
          <p:cNvPr id="412" name="Google Shape;412;p63"/>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30</a:t>
            </a:fld>
            <a:endParaRPr/>
          </a:p>
        </p:txBody>
      </p:sp>
      <p:sp>
        <p:nvSpPr>
          <p:cNvPr id="413" name="Google Shape;413;p63"/>
          <p:cNvSpPr txBox="1"/>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200"/>
              <a:buFont typeface="Arial"/>
              <a:buNone/>
            </a:pPr>
            <a:fld id="{00000000-1234-1234-1234-123412341234}" type="slidenum">
              <a:rPr lang="en-US" sz="1200" b="1" i="0" u="none" strike="noStrike" cap="none">
                <a:solidFill>
                  <a:srgbClr val="4B2A85"/>
                </a:solidFill>
                <a:latin typeface="Calibri"/>
                <a:ea typeface="Calibri"/>
                <a:cs typeface="Calibri"/>
                <a:sym typeface="Calibri"/>
              </a:rPr>
              <a:t>30</a:t>
            </a:fld>
            <a:endParaRPr sz="1200" b="1" i="0" u="none" strike="noStrike" cap="none">
              <a:solidFill>
                <a:srgbClr val="4B2A85"/>
              </a:solidFill>
              <a:latin typeface="Calibri"/>
              <a:ea typeface="Calibri"/>
              <a:cs typeface="Calibri"/>
              <a:sym typeface="Calibri"/>
            </a:endParaRPr>
          </a:p>
        </p:txBody>
      </p:sp>
      <p:grpSp>
        <p:nvGrpSpPr>
          <p:cNvPr id="414" name="Google Shape;414;p63"/>
          <p:cNvGrpSpPr/>
          <p:nvPr/>
        </p:nvGrpSpPr>
        <p:grpSpPr>
          <a:xfrm>
            <a:off x="2215314" y="1367765"/>
            <a:ext cx="6751675" cy="5077200"/>
            <a:chOff x="2170710" y="1367765"/>
            <a:chExt cx="6751675" cy="5077200"/>
          </a:xfrm>
        </p:grpSpPr>
        <p:sp>
          <p:nvSpPr>
            <p:cNvPr id="415" name="Google Shape;415;p63"/>
            <p:cNvSpPr/>
            <p:nvPr/>
          </p:nvSpPr>
          <p:spPr>
            <a:xfrm>
              <a:off x="3744985" y="1367765"/>
              <a:ext cx="5177400" cy="50772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1000"/>
                </a:spcBef>
                <a:spcAft>
                  <a:spcPts val="0"/>
                </a:spcAft>
                <a:buClr>
                  <a:srgbClr val="000000"/>
                </a:buClr>
                <a:buSzPts val="2000"/>
                <a:buFont typeface="Arial"/>
                <a:buNone/>
              </a:pPr>
              <a:r>
                <a:rPr lang="en-US" sz="2000" b="1" i="0" u="none" strike="noStrike" cap="none">
                  <a:solidFill>
                    <a:srgbClr val="000000"/>
                  </a:solidFill>
                  <a:latin typeface="Calibri"/>
                  <a:ea typeface="Calibri"/>
                  <a:cs typeface="Calibri"/>
                  <a:sym typeface="Calibri"/>
                </a:rPr>
                <a:t>COMPUTER</a:t>
              </a:r>
              <a:endParaRPr sz="2000" b="1" i="0" u="none" strike="noStrike" cap="none">
                <a:solidFill>
                  <a:srgbClr val="000000"/>
                </a:solidFill>
                <a:latin typeface="Calibri"/>
                <a:ea typeface="Calibri"/>
                <a:cs typeface="Calibri"/>
                <a:sym typeface="Calibri"/>
              </a:endParaRPr>
            </a:p>
          </p:txBody>
        </p:sp>
        <p:sp>
          <p:nvSpPr>
            <p:cNvPr id="416" name="Google Shape;416;p63"/>
            <p:cNvSpPr/>
            <p:nvPr/>
          </p:nvSpPr>
          <p:spPr>
            <a:xfrm>
              <a:off x="3949310" y="2031290"/>
              <a:ext cx="2256900" cy="42741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1000"/>
                </a:spcBef>
                <a:spcAft>
                  <a:spcPts val="0"/>
                </a:spcAft>
                <a:buClr>
                  <a:srgbClr val="000000"/>
                </a:buClr>
                <a:buSzPts val="2000"/>
                <a:buFont typeface="Arial"/>
                <a:buNone/>
              </a:pPr>
              <a:r>
                <a:rPr lang="en-US" sz="2000" b="1" i="0" u="none" strike="noStrike" cap="none">
                  <a:solidFill>
                    <a:srgbClr val="000000"/>
                  </a:solidFill>
                  <a:latin typeface="Calibri"/>
                  <a:ea typeface="Calibri"/>
                  <a:cs typeface="Calibri"/>
                  <a:sym typeface="Calibri"/>
                </a:rPr>
                <a:t>MEMORY</a:t>
              </a:r>
              <a:endParaRPr sz="2000" b="1" i="0" u="none" strike="noStrike" cap="none">
                <a:solidFill>
                  <a:srgbClr val="000000"/>
                </a:solidFill>
                <a:latin typeface="Calibri"/>
                <a:ea typeface="Calibri"/>
                <a:cs typeface="Calibri"/>
                <a:sym typeface="Calibri"/>
              </a:endParaRPr>
            </a:p>
          </p:txBody>
        </p:sp>
        <p:sp>
          <p:nvSpPr>
            <p:cNvPr id="417" name="Google Shape;417;p63"/>
            <p:cNvSpPr/>
            <p:nvPr/>
          </p:nvSpPr>
          <p:spPr>
            <a:xfrm>
              <a:off x="2170710" y="5658293"/>
              <a:ext cx="1044300" cy="6471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KEYBOARD</a:t>
              </a:r>
              <a:endParaRPr sz="1400" b="1" i="0" u="none" strike="noStrike" cap="none">
                <a:solidFill>
                  <a:srgbClr val="000000"/>
                </a:solidFill>
                <a:latin typeface="Calibri"/>
                <a:ea typeface="Calibri"/>
                <a:cs typeface="Calibri"/>
                <a:sym typeface="Calibri"/>
              </a:endParaRPr>
            </a:p>
          </p:txBody>
        </p:sp>
        <p:sp>
          <p:nvSpPr>
            <p:cNvPr id="418" name="Google Shape;418;p63"/>
            <p:cNvSpPr/>
            <p:nvPr/>
          </p:nvSpPr>
          <p:spPr>
            <a:xfrm>
              <a:off x="6639710" y="2031290"/>
              <a:ext cx="2091300" cy="42741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1000"/>
                </a:spcBef>
                <a:spcAft>
                  <a:spcPts val="0"/>
                </a:spcAft>
                <a:buClr>
                  <a:srgbClr val="000000"/>
                </a:buClr>
                <a:buSzPts val="2000"/>
                <a:buFont typeface="Arial"/>
                <a:buNone/>
              </a:pPr>
              <a:r>
                <a:rPr lang="en-US" sz="2000" b="1" i="0" u="none" strike="noStrike" cap="none">
                  <a:solidFill>
                    <a:srgbClr val="000000"/>
                  </a:solidFill>
                  <a:latin typeface="Calibri"/>
                  <a:ea typeface="Calibri"/>
                  <a:cs typeface="Calibri"/>
                  <a:sym typeface="Calibri"/>
                </a:rPr>
                <a:t>CPU</a:t>
              </a:r>
              <a:endParaRPr sz="2000" b="1" i="0" u="none" strike="noStrike" cap="none">
                <a:solidFill>
                  <a:srgbClr val="000000"/>
                </a:solidFill>
                <a:latin typeface="Calibri"/>
                <a:ea typeface="Calibri"/>
                <a:cs typeface="Calibri"/>
                <a:sym typeface="Calibri"/>
              </a:endParaRPr>
            </a:p>
          </p:txBody>
        </p:sp>
        <p:sp>
          <p:nvSpPr>
            <p:cNvPr id="419" name="Google Shape;419;p63"/>
            <p:cNvSpPr/>
            <p:nvPr/>
          </p:nvSpPr>
          <p:spPr>
            <a:xfrm>
              <a:off x="6816660" y="3985782"/>
              <a:ext cx="1788600" cy="11472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REGISTERS</a:t>
              </a:r>
              <a:endParaRPr sz="1400" b="1" i="0" u="none" strike="noStrike" cap="none">
                <a:solidFill>
                  <a:srgbClr val="000000"/>
                </a:solidFill>
                <a:latin typeface="Calibri"/>
                <a:ea typeface="Calibri"/>
                <a:cs typeface="Calibri"/>
                <a:sym typeface="Calibri"/>
              </a:endParaRPr>
            </a:p>
          </p:txBody>
        </p:sp>
        <p:sp>
          <p:nvSpPr>
            <p:cNvPr id="420" name="Google Shape;420;p63"/>
            <p:cNvSpPr/>
            <p:nvPr/>
          </p:nvSpPr>
          <p:spPr>
            <a:xfrm>
              <a:off x="6816660" y="5232665"/>
              <a:ext cx="1788600" cy="9465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CONTROL</a:t>
              </a:r>
              <a:endParaRPr sz="1400" b="1" i="0" u="none" strike="noStrike" cap="none">
                <a:solidFill>
                  <a:srgbClr val="000000"/>
                </a:solidFill>
                <a:latin typeface="Calibri"/>
                <a:ea typeface="Calibri"/>
                <a:cs typeface="Calibri"/>
                <a:sym typeface="Calibri"/>
              </a:endParaRPr>
            </a:p>
          </p:txBody>
        </p:sp>
        <p:sp>
          <p:nvSpPr>
            <p:cNvPr id="421" name="Google Shape;421;p63"/>
            <p:cNvSpPr/>
            <p:nvPr/>
          </p:nvSpPr>
          <p:spPr>
            <a:xfrm>
              <a:off x="2170710" y="4879318"/>
              <a:ext cx="1044300" cy="6471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SCREEN</a:t>
              </a:r>
              <a:endParaRPr sz="1400" b="1" i="0" u="none" strike="noStrike" cap="none">
                <a:solidFill>
                  <a:srgbClr val="000000"/>
                </a:solidFill>
                <a:latin typeface="Calibri"/>
                <a:ea typeface="Calibri"/>
                <a:cs typeface="Calibri"/>
                <a:sym typeface="Calibri"/>
              </a:endParaRPr>
            </a:p>
          </p:txBody>
        </p:sp>
        <p:sp>
          <p:nvSpPr>
            <p:cNvPr id="422" name="Google Shape;422;p63"/>
            <p:cNvSpPr/>
            <p:nvPr/>
          </p:nvSpPr>
          <p:spPr>
            <a:xfrm>
              <a:off x="6041160" y="4836490"/>
              <a:ext cx="738300" cy="478800"/>
            </a:xfrm>
            <a:prstGeom prst="rightArrow">
              <a:avLst>
                <a:gd name="adj1" fmla="val 50000"/>
                <a:gd name="adj2" fmla="val 50000"/>
              </a:avLst>
            </a:prstGeom>
            <a:solidFill>
              <a:srgbClr val="714EA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423" name="Google Shape;423;p63"/>
            <p:cNvPicPr preferRelativeResize="0"/>
            <p:nvPr/>
          </p:nvPicPr>
          <p:blipFill rotWithShape="1">
            <a:blip r:embed="rId3">
              <a:alphaModFix/>
            </a:blip>
            <a:srcRect/>
            <a:stretch/>
          </p:blipFill>
          <p:spPr>
            <a:xfrm>
              <a:off x="7048137" y="2515468"/>
              <a:ext cx="1274441" cy="1407000"/>
            </a:xfrm>
            <a:prstGeom prst="rect">
              <a:avLst/>
            </a:prstGeom>
            <a:noFill/>
            <a:ln>
              <a:noFill/>
            </a:ln>
          </p:spPr>
        </p:pic>
        <p:sp>
          <p:nvSpPr>
            <p:cNvPr id="424" name="Google Shape;424;p63"/>
            <p:cNvSpPr/>
            <p:nvPr/>
          </p:nvSpPr>
          <p:spPr>
            <a:xfrm>
              <a:off x="4084860" y="2688765"/>
              <a:ext cx="1956300" cy="1326000"/>
            </a:xfrm>
            <a:prstGeom prst="rect">
              <a:avLst/>
            </a:prstGeom>
            <a:solidFill>
              <a:srgbClr val="CFE2F3"/>
            </a:solid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2200" b="1" i="0" u="none" strike="noStrike" cap="none" dirty="0">
                  <a:solidFill>
                    <a:srgbClr val="000000"/>
                  </a:solidFill>
                  <a:latin typeface="Calibri"/>
                  <a:ea typeface="Calibri"/>
                  <a:cs typeface="Calibri"/>
                  <a:sym typeface="Calibri"/>
                </a:rPr>
                <a:t>ROM</a:t>
              </a:r>
              <a:endParaRPr sz="2200" b="1" i="0" u="none" strike="noStrike" cap="none" dirty="0">
                <a:solidFill>
                  <a:srgbClr val="00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dirty="0">
                  <a:solidFill>
                    <a:srgbClr val="000000"/>
                  </a:solidFill>
                  <a:latin typeface="Calibri"/>
                  <a:ea typeface="Calibri"/>
                  <a:cs typeface="Calibri"/>
                  <a:sym typeface="Calibri"/>
                </a:rPr>
                <a:t>(16-bit Instructions, Read-Only)</a:t>
              </a:r>
              <a:endParaRPr sz="1400" b="0" i="0" u="none" strike="noStrike" cap="none" dirty="0">
                <a:solidFill>
                  <a:srgbClr val="000000"/>
                </a:solidFill>
                <a:latin typeface="Consolas"/>
                <a:ea typeface="Consolas"/>
                <a:cs typeface="Consolas"/>
                <a:sym typeface="Consolas"/>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Consolas"/>
                <a:ea typeface="Consolas"/>
                <a:cs typeface="Consolas"/>
                <a:sym typeface="Consolas"/>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dirty="0">
                  <a:solidFill>
                    <a:srgbClr val="000000"/>
                  </a:solidFill>
                  <a:latin typeface="Courier New"/>
                  <a:ea typeface="Courier New"/>
                  <a:cs typeface="Courier New"/>
                  <a:sym typeface="Courier New"/>
                </a:rPr>
                <a:t>1110001011111100</a:t>
              </a:r>
              <a:endParaRPr sz="1400" b="1" i="0" u="none" strike="noStrike" cap="none" dirty="0">
                <a:solidFill>
                  <a:srgbClr val="000000"/>
                </a:solidFill>
                <a:latin typeface="Courier New"/>
                <a:ea typeface="Courier New"/>
                <a:cs typeface="Courier New"/>
                <a:sym typeface="Courier New"/>
              </a:endParaRPr>
            </a:p>
            <a:p>
              <a:pPr marL="0" marR="0" lvl="0" indent="0" algn="r" rtl="0">
                <a:lnSpc>
                  <a:spcPct val="100000"/>
                </a:lnSpc>
                <a:spcBef>
                  <a:spcPts val="0"/>
                </a:spcBef>
                <a:spcAft>
                  <a:spcPts val="0"/>
                </a:spcAft>
                <a:buClr>
                  <a:srgbClr val="000000"/>
                </a:buClr>
                <a:buSzPts val="1400"/>
                <a:buFont typeface="Arial"/>
                <a:buNone/>
              </a:pPr>
              <a:endParaRPr sz="1200" b="0" i="0" u="none" strike="noStrike" cap="none" dirty="0">
                <a:solidFill>
                  <a:srgbClr val="000000"/>
                </a:solidFill>
                <a:latin typeface="Consolas"/>
                <a:ea typeface="Consolas"/>
                <a:cs typeface="Consolas"/>
                <a:sym typeface="Consolas"/>
              </a:endParaRPr>
            </a:p>
            <a:p>
              <a:pPr marL="0" marR="0" lvl="0" indent="0" algn="r" rtl="0">
                <a:lnSpc>
                  <a:spcPct val="100000"/>
                </a:lnSpc>
                <a:spcBef>
                  <a:spcPts val="0"/>
                </a:spcBef>
                <a:spcAft>
                  <a:spcPts val="0"/>
                </a:spcAft>
                <a:buClr>
                  <a:srgbClr val="000000"/>
                </a:buClr>
                <a:buSzPts val="1400"/>
                <a:buFont typeface="Arial"/>
                <a:buNone/>
              </a:pPr>
              <a:endParaRPr sz="1200" b="0" i="0" u="none" strike="noStrike" cap="none" dirty="0">
                <a:solidFill>
                  <a:srgbClr val="3D85C6"/>
                </a:solidFill>
                <a:latin typeface="Calibri"/>
                <a:ea typeface="Calibri"/>
                <a:cs typeface="Calibri"/>
                <a:sym typeface="Calibri"/>
              </a:endParaRPr>
            </a:p>
          </p:txBody>
        </p:sp>
        <p:sp>
          <p:nvSpPr>
            <p:cNvPr id="425" name="Google Shape;425;p63"/>
            <p:cNvSpPr/>
            <p:nvPr/>
          </p:nvSpPr>
          <p:spPr>
            <a:xfrm>
              <a:off x="4084860" y="4226665"/>
              <a:ext cx="1956300" cy="1952400"/>
            </a:xfrm>
            <a:prstGeom prst="rect">
              <a:avLst/>
            </a:prstGeom>
            <a:solidFill>
              <a:srgbClr val="D9EAD3"/>
            </a:solid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chemeClr val="dk1"/>
                </a:buClr>
                <a:buSzPts val="1400"/>
                <a:buFont typeface="Arial"/>
                <a:buNone/>
              </a:pPr>
              <a:r>
                <a:rPr lang="en-US" sz="2200" b="1" i="0" u="none" strike="noStrike" cap="none">
                  <a:solidFill>
                    <a:schemeClr val="dk1"/>
                  </a:solidFill>
                  <a:latin typeface="Calibri"/>
                  <a:ea typeface="Calibri"/>
                  <a:cs typeface="Calibri"/>
                  <a:sym typeface="Calibri"/>
                </a:rPr>
                <a:t>RAM</a:t>
              </a:r>
              <a:endParaRPr sz="2200" b="1" i="0" u="none" strike="noStrike" cap="none">
                <a:solidFill>
                  <a:schemeClr val="dk1"/>
                </a:solidFill>
                <a:latin typeface="Calibri"/>
                <a:ea typeface="Calibri"/>
                <a:cs typeface="Calibri"/>
                <a:sym typeface="Calibri"/>
              </a:endParaRPr>
            </a:p>
            <a:p>
              <a:pPr marL="0" marR="0" lvl="0" indent="0" algn="ctr" rtl="0">
                <a:lnSpc>
                  <a:spcPct val="100000"/>
                </a:lnSpc>
                <a:spcBef>
                  <a:spcPts val="0"/>
                </a:spcBef>
                <a:spcAft>
                  <a:spcPts val="0"/>
                </a:spcAft>
                <a:buClr>
                  <a:schemeClr val="dk1"/>
                </a:buClr>
                <a:buSzPts val="1400"/>
                <a:buFont typeface="Arial"/>
                <a:buNone/>
              </a:pPr>
              <a:r>
                <a:rPr lang="en-US" sz="1400" b="1" i="0" u="none" strike="noStrike" cap="none">
                  <a:solidFill>
                    <a:schemeClr val="dk1"/>
                  </a:solidFill>
                  <a:latin typeface="Calibri"/>
                  <a:ea typeface="Calibri"/>
                  <a:cs typeface="Calibri"/>
                  <a:sym typeface="Calibri"/>
                </a:rPr>
                <a:t>(16-bit Data, Read/Write)</a:t>
              </a:r>
              <a:endParaRPr sz="1400" b="0" i="0" u="none" strike="noStrike" cap="none">
                <a:solidFill>
                  <a:srgbClr val="000000"/>
                </a:solidFill>
                <a:latin typeface="Consolas"/>
                <a:ea typeface="Consolas"/>
                <a:cs typeface="Consolas"/>
                <a:sym typeface="Consolas"/>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onsolas"/>
                <a:ea typeface="Consolas"/>
                <a:cs typeface="Consolas"/>
                <a:sym typeface="Consolas"/>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onsolas"/>
                <a:ea typeface="Consolas"/>
                <a:cs typeface="Consolas"/>
                <a:sym typeface="Consolas"/>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1100101010010101</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onsolas"/>
                <a:ea typeface="Consolas"/>
                <a:cs typeface="Consolas"/>
                <a:sym typeface="Consolas"/>
              </a:endParaRPr>
            </a:p>
            <a:p>
              <a:pPr marL="0" marR="0" lvl="0" indent="0" algn="l" rtl="0">
                <a:lnSpc>
                  <a:spcPct val="100000"/>
                </a:lnSpc>
                <a:spcBef>
                  <a:spcPts val="0"/>
                </a:spcBef>
                <a:spcAft>
                  <a:spcPts val="0"/>
                </a:spcAft>
                <a:buClr>
                  <a:srgbClr val="000000"/>
                </a:buClr>
                <a:buSzPts val="1400"/>
                <a:buFont typeface="Arial"/>
                <a:buNone/>
              </a:pPr>
              <a:endParaRPr sz="1200" b="0" i="0" u="none" strike="noStrike" cap="none">
                <a:solidFill>
                  <a:srgbClr val="6AA84F"/>
                </a:solidFill>
                <a:latin typeface="Calibri"/>
                <a:ea typeface="Calibri"/>
                <a:cs typeface="Calibri"/>
                <a:sym typeface="Calibri"/>
              </a:endParaRPr>
            </a:p>
          </p:txBody>
        </p:sp>
        <p:sp>
          <p:nvSpPr>
            <p:cNvPr id="426" name="Google Shape;426;p63"/>
            <p:cNvSpPr/>
            <p:nvPr/>
          </p:nvSpPr>
          <p:spPr>
            <a:xfrm>
              <a:off x="7341810" y="5630940"/>
              <a:ext cx="738300" cy="412200"/>
            </a:xfrm>
            <a:prstGeom prst="rect">
              <a:avLst/>
            </a:prstGeom>
            <a:solidFill>
              <a:srgbClr val="F2F2F2"/>
            </a:solidFill>
            <a:ln w="25400" cap="flat" cmpd="sng">
              <a:solidFill>
                <a:srgbClr val="666666"/>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3200"/>
                <a:buFont typeface="Arial"/>
                <a:buNone/>
              </a:pPr>
              <a:r>
                <a:rPr lang="en-US" sz="2000" b="1" i="0" u="none" strike="noStrike" cap="none">
                  <a:solidFill>
                    <a:schemeClr val="dk1"/>
                  </a:solidFill>
                  <a:latin typeface="Calibri"/>
                  <a:ea typeface="Calibri"/>
                  <a:cs typeface="Calibri"/>
                  <a:sym typeface="Calibri"/>
                </a:rPr>
                <a:t>PC</a:t>
              </a:r>
              <a:endParaRPr sz="2000" b="1" i="0" u="none" strike="noStrike" cap="none">
                <a:solidFill>
                  <a:schemeClr val="dk1"/>
                </a:solidFill>
                <a:latin typeface="Calibri"/>
                <a:ea typeface="Calibri"/>
                <a:cs typeface="Calibri"/>
                <a:sym typeface="Calibri"/>
              </a:endParaRPr>
            </a:p>
          </p:txBody>
        </p:sp>
        <p:sp>
          <p:nvSpPr>
            <p:cNvPr id="427" name="Google Shape;427;p63"/>
            <p:cNvSpPr/>
            <p:nvPr/>
          </p:nvSpPr>
          <p:spPr>
            <a:xfrm>
              <a:off x="6969885" y="4392765"/>
              <a:ext cx="694200" cy="570000"/>
            </a:xfrm>
            <a:prstGeom prst="rect">
              <a:avLst/>
            </a:prstGeom>
            <a:solidFill>
              <a:srgbClr val="F3F3F3"/>
            </a:solidFill>
            <a:ln w="28575" cap="flat" cmpd="sng">
              <a:solidFill>
                <a:srgbClr val="666666"/>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en-US" sz="1800" b="1" i="0" u="none" strike="noStrike" cap="none">
                  <a:solidFill>
                    <a:srgbClr val="000000"/>
                  </a:solidFill>
                  <a:latin typeface="Calibri"/>
                  <a:ea typeface="Calibri"/>
                  <a:cs typeface="Calibri"/>
                  <a:sym typeface="Calibri"/>
                </a:rPr>
                <a:t>A/M</a:t>
              </a:r>
              <a:endParaRPr sz="1800" b="1" i="0" u="none" strike="noStrike" cap="none">
                <a:solidFill>
                  <a:srgbClr val="000000"/>
                </a:solidFill>
                <a:latin typeface="Calibri"/>
                <a:ea typeface="Calibri"/>
                <a:cs typeface="Calibri"/>
                <a:sym typeface="Calibri"/>
              </a:endParaRPr>
            </a:p>
          </p:txBody>
        </p:sp>
        <p:sp>
          <p:nvSpPr>
            <p:cNvPr id="428" name="Google Shape;428;p63"/>
            <p:cNvSpPr/>
            <p:nvPr/>
          </p:nvSpPr>
          <p:spPr>
            <a:xfrm>
              <a:off x="7752285" y="4392765"/>
              <a:ext cx="694200" cy="570000"/>
            </a:xfrm>
            <a:prstGeom prst="rect">
              <a:avLst/>
            </a:prstGeom>
            <a:solidFill>
              <a:srgbClr val="F3F3F3"/>
            </a:solidFill>
            <a:ln w="28575" cap="flat" cmpd="sng">
              <a:solidFill>
                <a:srgbClr val="666666"/>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2200"/>
                <a:buFont typeface="Arial"/>
                <a:buNone/>
              </a:pPr>
              <a:r>
                <a:rPr lang="en-US" sz="2200" b="1" i="0" u="none" strike="noStrike" cap="none">
                  <a:solidFill>
                    <a:srgbClr val="000000"/>
                  </a:solidFill>
                  <a:latin typeface="Calibri"/>
                  <a:ea typeface="Calibri"/>
                  <a:cs typeface="Calibri"/>
                  <a:sym typeface="Calibri"/>
                </a:rPr>
                <a:t>D</a:t>
              </a:r>
              <a:endParaRPr sz="2200" b="1" i="0" u="none" strike="noStrike" cap="none">
                <a:solidFill>
                  <a:srgbClr val="000000"/>
                </a:solidFill>
                <a:latin typeface="Calibri"/>
                <a:ea typeface="Calibri"/>
                <a:cs typeface="Calibri"/>
                <a:sym typeface="Calibri"/>
              </a:endParaRPr>
            </a:p>
          </p:txBody>
        </p:sp>
        <p:sp>
          <p:nvSpPr>
            <p:cNvPr id="429" name="Google Shape;429;p63"/>
            <p:cNvSpPr/>
            <p:nvPr/>
          </p:nvSpPr>
          <p:spPr>
            <a:xfrm rot="10800000">
              <a:off x="3084510" y="4963465"/>
              <a:ext cx="1000200" cy="478800"/>
            </a:xfrm>
            <a:prstGeom prst="rightArrow">
              <a:avLst>
                <a:gd name="adj1" fmla="val 50000"/>
                <a:gd name="adj2" fmla="val 50000"/>
              </a:avLst>
            </a:prstGeom>
            <a:solidFill>
              <a:srgbClr val="714EA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30" name="Google Shape;430;p63"/>
            <p:cNvSpPr/>
            <p:nvPr/>
          </p:nvSpPr>
          <p:spPr>
            <a:xfrm>
              <a:off x="6041160" y="3112365"/>
              <a:ext cx="738300" cy="478800"/>
            </a:xfrm>
            <a:prstGeom prst="rightArrow">
              <a:avLst>
                <a:gd name="adj1" fmla="val 50000"/>
                <a:gd name="adj2" fmla="val 50000"/>
              </a:avLst>
            </a:prstGeom>
            <a:solidFill>
              <a:srgbClr val="714EA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31" name="Google Shape;431;p63"/>
            <p:cNvSpPr/>
            <p:nvPr/>
          </p:nvSpPr>
          <p:spPr>
            <a:xfrm rot="10800000">
              <a:off x="5872435" y="5232665"/>
              <a:ext cx="777000" cy="478800"/>
            </a:xfrm>
            <a:prstGeom prst="rightArrow">
              <a:avLst>
                <a:gd name="adj1" fmla="val 50000"/>
                <a:gd name="adj2" fmla="val 50000"/>
              </a:avLst>
            </a:prstGeom>
            <a:solidFill>
              <a:srgbClr val="714EA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32" name="Google Shape;432;p63"/>
            <p:cNvSpPr/>
            <p:nvPr/>
          </p:nvSpPr>
          <p:spPr>
            <a:xfrm>
              <a:off x="3215010" y="5742440"/>
              <a:ext cx="1000200" cy="478800"/>
            </a:xfrm>
            <a:prstGeom prst="rightArrow">
              <a:avLst>
                <a:gd name="adj1" fmla="val 50000"/>
                <a:gd name="adj2" fmla="val 50000"/>
              </a:avLst>
            </a:prstGeom>
            <a:solidFill>
              <a:srgbClr val="714EA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436"/>
        <p:cNvGrpSpPr/>
        <p:nvPr/>
      </p:nvGrpSpPr>
      <p:grpSpPr>
        <a:xfrm>
          <a:off x="0" y="0"/>
          <a:ext cx="0" cy="0"/>
          <a:chOff x="0" y="0"/>
          <a:chExt cx="0" cy="0"/>
        </a:xfrm>
      </p:grpSpPr>
      <p:sp>
        <p:nvSpPr>
          <p:cNvPr id="437" name="Google Shape;437;p64"/>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Hack: Control Flow</a:t>
            </a:r>
            <a:endParaRPr/>
          </a:p>
        </p:txBody>
      </p:sp>
      <p:sp>
        <p:nvSpPr>
          <p:cNvPr id="438" name="Google Shape;438;p64"/>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Startup</a:t>
            </a:r>
            <a:endParaRPr dirty="0"/>
          </a:p>
          <a:p>
            <a:pPr marL="640080" lvl="1" indent="-283464" algn="l" rtl="0">
              <a:lnSpc>
                <a:spcPct val="110000"/>
              </a:lnSpc>
              <a:spcBef>
                <a:spcPts val="24"/>
              </a:spcBef>
              <a:spcAft>
                <a:spcPts val="0"/>
              </a:spcAft>
              <a:buSzPts val="2420"/>
              <a:buChar char="▪"/>
            </a:pPr>
            <a:r>
              <a:rPr lang="en-US" dirty="0"/>
              <a:t>Hack instructions loaded into ROM</a:t>
            </a:r>
            <a:endParaRPr dirty="0"/>
          </a:p>
          <a:p>
            <a:pPr marL="640080" lvl="1" indent="-283464" algn="l" rtl="0">
              <a:lnSpc>
                <a:spcPct val="110000"/>
              </a:lnSpc>
              <a:spcBef>
                <a:spcPts val="24"/>
              </a:spcBef>
              <a:spcAft>
                <a:spcPts val="0"/>
              </a:spcAft>
              <a:buSzPts val="2420"/>
              <a:buChar char="▪"/>
            </a:pPr>
            <a:r>
              <a:rPr lang="en-US" dirty="0"/>
              <a:t>Reset signal initializes computer state (</a:t>
            </a:r>
            <a:r>
              <a:rPr lang="en-US" dirty="0">
                <a:solidFill>
                  <a:srgbClr val="FFAB00"/>
                </a:solidFill>
              </a:rPr>
              <a:t>instruction 0</a:t>
            </a:r>
            <a:r>
              <a:rPr lang="en-US" dirty="0"/>
              <a:t>)</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347472" algn="l" rtl="0">
              <a:lnSpc>
                <a:spcPct val="110000"/>
              </a:lnSpc>
              <a:spcBef>
                <a:spcPts val="440"/>
              </a:spcBef>
              <a:spcAft>
                <a:spcPts val="0"/>
              </a:spcAft>
              <a:buSzPts val="2080"/>
              <a:buFont typeface="Noto Sans Symbols"/>
              <a:buChar char="❖"/>
            </a:pPr>
            <a:r>
              <a:rPr lang="en-US" dirty="0"/>
              <a:t>Execution</a:t>
            </a:r>
            <a:endParaRPr dirty="0"/>
          </a:p>
          <a:p>
            <a:pPr marL="640080" lvl="1" indent="-283464" algn="l" rtl="0">
              <a:lnSpc>
                <a:spcPct val="110000"/>
              </a:lnSpc>
              <a:spcBef>
                <a:spcPts val="24"/>
              </a:spcBef>
              <a:spcAft>
                <a:spcPts val="0"/>
              </a:spcAft>
              <a:buSzPts val="2420"/>
              <a:buChar char="▪"/>
            </a:pPr>
            <a:r>
              <a:rPr lang="en-US" dirty="0"/>
              <a:t>Usually, </a:t>
            </a:r>
            <a:r>
              <a:rPr lang="en-US" dirty="0">
                <a:solidFill>
                  <a:srgbClr val="00B0F0"/>
                </a:solidFill>
              </a:rPr>
              <a:t>advance to next</a:t>
            </a:r>
            <a:r>
              <a:rPr lang="en-US" dirty="0"/>
              <a:t> instruction each cycle</a:t>
            </a:r>
            <a:endParaRPr dirty="0"/>
          </a:p>
          <a:p>
            <a:pPr marL="640080" lvl="1" indent="-283464" algn="l" rtl="0">
              <a:lnSpc>
                <a:spcPct val="110000"/>
              </a:lnSpc>
              <a:spcBef>
                <a:spcPts val="24"/>
              </a:spcBef>
              <a:spcAft>
                <a:spcPts val="0"/>
              </a:spcAft>
              <a:buSzPts val="2420"/>
              <a:buChar char="▪"/>
            </a:pPr>
            <a:r>
              <a:rPr lang="en-US" dirty="0"/>
              <a:t>On jump instruction, </a:t>
            </a:r>
            <a:r>
              <a:rPr lang="en-US" dirty="0">
                <a:solidFill>
                  <a:srgbClr val="00CC99"/>
                </a:solidFill>
              </a:rPr>
              <a:t>write a different address</a:t>
            </a:r>
            <a:r>
              <a:rPr lang="en-US" dirty="0"/>
              <a:t> into the PC</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215392" algn="l" rtl="0">
              <a:lnSpc>
                <a:spcPct val="110000"/>
              </a:lnSpc>
              <a:spcBef>
                <a:spcPts val="440"/>
              </a:spcBef>
              <a:spcAft>
                <a:spcPts val="0"/>
              </a:spcAft>
              <a:buSzPts val="2080"/>
              <a:buFont typeface="Noto Sans Symbols"/>
              <a:buNone/>
            </a:pPr>
            <a:endParaRPr dirty="0"/>
          </a:p>
        </p:txBody>
      </p:sp>
      <p:sp>
        <p:nvSpPr>
          <p:cNvPr id="439" name="Google Shape;439;p64"/>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31</a:t>
            </a:fld>
            <a:endParaRPr/>
          </a:p>
        </p:txBody>
      </p:sp>
      <p:sp>
        <p:nvSpPr>
          <p:cNvPr id="440" name="Google Shape;440;p64"/>
          <p:cNvSpPr/>
          <p:nvPr/>
        </p:nvSpPr>
        <p:spPr>
          <a:xfrm rot="5400000">
            <a:off x="5212645" y="5552065"/>
            <a:ext cx="988800" cy="359400"/>
          </a:xfrm>
          <a:prstGeom prst="uturnArrow">
            <a:avLst>
              <a:gd name="adj1" fmla="val 33034"/>
              <a:gd name="adj2" fmla="val 25000"/>
              <a:gd name="adj3" fmla="val 25000"/>
              <a:gd name="adj4" fmla="val 43750"/>
              <a:gd name="adj5" fmla="val 100000"/>
            </a:avLst>
          </a:prstGeom>
          <a:solidFill>
            <a:schemeClr val="accent1"/>
          </a:solidFill>
          <a:ln>
            <a:noFill/>
          </a:ln>
          <a:effectLst>
            <a:outerShdw blurRad="57150" dist="19050" dir="5400000" algn="bl" rotWithShape="0">
              <a:srgbClr val="000000">
                <a:alpha val="48235"/>
              </a:srgbClr>
            </a:outerShdw>
          </a:effectLst>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41" name="Google Shape;441;p64"/>
          <p:cNvSpPr/>
          <p:nvPr/>
        </p:nvSpPr>
        <p:spPr>
          <a:xfrm>
            <a:off x="3511695" y="4455240"/>
            <a:ext cx="1956300" cy="2203800"/>
          </a:xfrm>
          <a:prstGeom prst="rect">
            <a:avLst/>
          </a:prstGeom>
          <a:solidFill>
            <a:srgbClr val="CFE2F3"/>
          </a:solid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0101110011100110</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1011000101010100</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1110001011111100</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0101110101101110</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0001011000111010</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0010111011011001</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0110111110101001</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0001110010110110</a:t>
            </a:r>
            <a:endParaRPr sz="1400" b="1" i="0" u="none" strike="noStrike" cap="none">
              <a:solidFill>
                <a:srgbClr val="000000"/>
              </a:solidFill>
              <a:latin typeface="Courier New"/>
              <a:ea typeface="Courier New"/>
              <a:cs typeface="Courier New"/>
              <a:sym typeface="Courier New"/>
            </a:endParaRPr>
          </a:p>
          <a:p>
            <a:pPr marL="0" marR="0" lvl="0" indent="0" algn="r" rtl="0">
              <a:lnSpc>
                <a:spcPct val="100000"/>
              </a:lnSpc>
              <a:spcBef>
                <a:spcPts val="0"/>
              </a:spcBef>
              <a:spcAft>
                <a:spcPts val="0"/>
              </a:spcAft>
              <a:buClr>
                <a:srgbClr val="000000"/>
              </a:buClr>
              <a:buSzPts val="1400"/>
              <a:buFont typeface="Arial"/>
              <a:buNone/>
            </a:pPr>
            <a:endParaRPr sz="1200" b="1" i="0" u="none" strike="noStrike" cap="none">
              <a:solidFill>
                <a:srgbClr val="000000"/>
              </a:solidFill>
              <a:latin typeface="Courier New"/>
              <a:ea typeface="Courier New"/>
              <a:cs typeface="Courier New"/>
              <a:sym typeface="Courier New"/>
            </a:endParaRPr>
          </a:p>
          <a:p>
            <a:pPr marL="0" marR="0" lvl="0" indent="0" algn="r" rtl="0">
              <a:lnSpc>
                <a:spcPct val="100000"/>
              </a:lnSpc>
              <a:spcBef>
                <a:spcPts val="0"/>
              </a:spcBef>
              <a:spcAft>
                <a:spcPts val="0"/>
              </a:spcAft>
              <a:buClr>
                <a:srgbClr val="000000"/>
              </a:buClr>
              <a:buSzPts val="1400"/>
              <a:buFont typeface="Arial"/>
              <a:buNone/>
            </a:pPr>
            <a:r>
              <a:rPr lang="en-US" sz="1200" b="1" i="0" u="none" strike="noStrike" cap="none">
                <a:solidFill>
                  <a:schemeClr val="dk1"/>
                </a:solidFill>
                <a:latin typeface="Calibri"/>
                <a:ea typeface="Calibri"/>
                <a:cs typeface="Calibri"/>
                <a:sym typeface="Calibri"/>
              </a:rPr>
              <a:t>ROM (Instructions)</a:t>
            </a:r>
            <a:endParaRPr sz="1200" b="1" i="0" u="none" strike="noStrike" cap="none">
              <a:solidFill>
                <a:schemeClr val="dk1"/>
              </a:solidFill>
              <a:latin typeface="Calibri"/>
              <a:ea typeface="Calibri"/>
              <a:cs typeface="Calibri"/>
              <a:sym typeface="Calibri"/>
            </a:endParaRPr>
          </a:p>
        </p:txBody>
      </p:sp>
      <p:sp>
        <p:nvSpPr>
          <p:cNvPr id="442" name="Google Shape;442;p64"/>
          <p:cNvSpPr/>
          <p:nvPr/>
        </p:nvSpPr>
        <p:spPr>
          <a:xfrm>
            <a:off x="2996970" y="4455240"/>
            <a:ext cx="514800" cy="2099700"/>
          </a:xfrm>
          <a:prstGeom prst="rect">
            <a:avLst/>
          </a:prstGeom>
          <a:noFill/>
          <a:ln>
            <a:noFill/>
          </a:ln>
        </p:spPr>
        <p:txBody>
          <a:bodyPr spcFirstLastPara="1" wrap="square" lIns="91425" tIns="91425" rIns="91425" bIns="91425" anchor="t" anchorCtr="0">
            <a:noAutofit/>
          </a:bodyPr>
          <a:lstStyle/>
          <a:p>
            <a:pPr marL="0" marR="0" lvl="0" indent="0" algn="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0</a:t>
            </a:r>
            <a:endParaRPr sz="1400" b="1" i="0" u="none" strike="noStrike" cap="none">
              <a:solidFill>
                <a:srgbClr val="000000"/>
              </a:solidFill>
              <a:latin typeface="Courier New"/>
              <a:ea typeface="Courier New"/>
              <a:cs typeface="Courier New"/>
              <a:sym typeface="Courier New"/>
            </a:endParaRPr>
          </a:p>
          <a:p>
            <a:pPr marL="0" marR="0" lvl="0" indent="0" algn="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1</a:t>
            </a:r>
            <a:endParaRPr sz="1400" b="1" i="0" u="none" strike="noStrike" cap="none">
              <a:solidFill>
                <a:srgbClr val="000000"/>
              </a:solidFill>
              <a:latin typeface="Courier New"/>
              <a:ea typeface="Courier New"/>
              <a:cs typeface="Courier New"/>
              <a:sym typeface="Courier New"/>
            </a:endParaRPr>
          </a:p>
          <a:p>
            <a:pPr marL="0" marR="0" lvl="0" indent="0" algn="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2</a:t>
            </a:r>
            <a:endParaRPr sz="1400" b="1" i="0" u="none" strike="noStrike" cap="none">
              <a:solidFill>
                <a:srgbClr val="000000"/>
              </a:solidFill>
              <a:latin typeface="Courier New"/>
              <a:ea typeface="Courier New"/>
              <a:cs typeface="Courier New"/>
              <a:sym typeface="Courier New"/>
            </a:endParaRPr>
          </a:p>
          <a:p>
            <a:pPr marL="0" marR="0" lvl="0" indent="0" algn="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3</a:t>
            </a:r>
            <a:endParaRPr sz="1400" b="1" i="0" u="none" strike="noStrike" cap="none">
              <a:solidFill>
                <a:srgbClr val="000000"/>
              </a:solidFill>
              <a:latin typeface="Courier New"/>
              <a:ea typeface="Courier New"/>
              <a:cs typeface="Courier New"/>
              <a:sym typeface="Courier New"/>
            </a:endParaRPr>
          </a:p>
          <a:p>
            <a:pPr marL="0" marR="0" lvl="0" indent="0" algn="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4</a:t>
            </a:r>
            <a:endParaRPr sz="1400" b="1" i="0" u="none" strike="noStrike" cap="none">
              <a:solidFill>
                <a:srgbClr val="000000"/>
              </a:solidFill>
              <a:latin typeface="Courier New"/>
              <a:ea typeface="Courier New"/>
              <a:cs typeface="Courier New"/>
              <a:sym typeface="Courier New"/>
            </a:endParaRPr>
          </a:p>
          <a:p>
            <a:pPr marL="0" marR="0" lvl="0" indent="0" algn="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5</a:t>
            </a:r>
            <a:endParaRPr sz="1400" b="1" i="0" u="none" strike="noStrike" cap="none">
              <a:solidFill>
                <a:srgbClr val="000000"/>
              </a:solidFill>
              <a:latin typeface="Courier New"/>
              <a:ea typeface="Courier New"/>
              <a:cs typeface="Courier New"/>
              <a:sym typeface="Courier New"/>
            </a:endParaRPr>
          </a:p>
          <a:p>
            <a:pPr marL="0" marR="0" lvl="0" indent="0" algn="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6</a:t>
            </a:r>
            <a:endParaRPr sz="1400" b="1" i="0" u="none" strike="noStrike" cap="none">
              <a:solidFill>
                <a:srgbClr val="000000"/>
              </a:solidFill>
              <a:latin typeface="Courier New"/>
              <a:ea typeface="Courier New"/>
              <a:cs typeface="Courier New"/>
              <a:sym typeface="Courier New"/>
            </a:endParaRPr>
          </a:p>
          <a:p>
            <a:pPr marL="0" marR="0" lvl="0" indent="0" algn="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7</a:t>
            </a:r>
            <a:endParaRPr sz="1400" b="1" i="0" u="none" strike="noStrike" cap="none">
              <a:solidFill>
                <a:srgbClr val="000000"/>
              </a:solidFill>
              <a:latin typeface="Courier New"/>
              <a:ea typeface="Courier New"/>
              <a:cs typeface="Courier New"/>
              <a:sym typeface="Courier New"/>
            </a:endParaRPr>
          </a:p>
          <a:p>
            <a:pPr marL="0" marR="0" lvl="0" indent="0" algn="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a:t>
            </a:r>
            <a:endParaRPr sz="1400" b="1" i="0" u="none" strike="noStrike" cap="none">
              <a:solidFill>
                <a:srgbClr val="000000"/>
              </a:solidFill>
              <a:latin typeface="Courier New"/>
              <a:ea typeface="Courier New"/>
              <a:cs typeface="Courier New"/>
              <a:sym typeface="Courier New"/>
            </a:endParaRPr>
          </a:p>
        </p:txBody>
      </p:sp>
      <p:sp>
        <p:nvSpPr>
          <p:cNvPr id="443" name="Google Shape;443;p64"/>
          <p:cNvSpPr/>
          <p:nvPr/>
        </p:nvSpPr>
        <p:spPr>
          <a:xfrm rot="5400000">
            <a:off x="5527345" y="5021115"/>
            <a:ext cx="359400" cy="359400"/>
          </a:xfrm>
          <a:prstGeom prst="uturnArrow">
            <a:avLst>
              <a:gd name="adj1" fmla="val 33034"/>
              <a:gd name="adj2" fmla="val 25000"/>
              <a:gd name="adj3" fmla="val 25000"/>
              <a:gd name="adj4" fmla="val 43750"/>
              <a:gd name="adj5" fmla="val 74604"/>
            </a:avLst>
          </a:prstGeom>
          <a:solidFill>
            <a:srgbClr val="00B0F0"/>
          </a:solidFill>
          <a:ln>
            <a:noFill/>
          </a:ln>
          <a:effectLst>
            <a:outerShdw blurRad="57150" dist="19050" dir="5400000" algn="bl" rotWithShape="0">
              <a:srgbClr val="000000">
                <a:alpha val="48235"/>
              </a:srgbClr>
            </a:outerShdw>
          </a:effectLst>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44" name="Google Shape;444;p64"/>
          <p:cNvSpPr/>
          <p:nvPr/>
        </p:nvSpPr>
        <p:spPr>
          <a:xfrm rot="5400000">
            <a:off x="5527345" y="4804890"/>
            <a:ext cx="359400" cy="359400"/>
          </a:xfrm>
          <a:prstGeom prst="uturnArrow">
            <a:avLst>
              <a:gd name="adj1" fmla="val 33034"/>
              <a:gd name="adj2" fmla="val 25000"/>
              <a:gd name="adj3" fmla="val 25000"/>
              <a:gd name="adj4" fmla="val 43750"/>
              <a:gd name="adj5" fmla="val 74604"/>
            </a:avLst>
          </a:prstGeom>
          <a:solidFill>
            <a:srgbClr val="00B0F0"/>
          </a:solidFill>
          <a:ln>
            <a:noFill/>
          </a:ln>
          <a:effectLst>
            <a:outerShdw blurRad="57150" dist="19050" dir="5400000" algn="bl" rotWithShape="0">
              <a:srgbClr val="000000">
                <a:alpha val="48235"/>
              </a:srgbClr>
            </a:outerShdw>
          </a:effectLst>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45" name="Google Shape;445;p64"/>
          <p:cNvSpPr/>
          <p:nvPr/>
        </p:nvSpPr>
        <p:spPr>
          <a:xfrm rot="5400000">
            <a:off x="5527345" y="4588640"/>
            <a:ext cx="359400" cy="359400"/>
          </a:xfrm>
          <a:prstGeom prst="uturnArrow">
            <a:avLst>
              <a:gd name="adj1" fmla="val 33034"/>
              <a:gd name="adj2" fmla="val 25000"/>
              <a:gd name="adj3" fmla="val 25000"/>
              <a:gd name="adj4" fmla="val 43750"/>
              <a:gd name="adj5" fmla="val 74604"/>
            </a:avLst>
          </a:prstGeom>
          <a:solidFill>
            <a:srgbClr val="00B0F0"/>
          </a:solidFill>
          <a:ln>
            <a:noFill/>
          </a:ln>
          <a:effectLst>
            <a:outerShdw blurRad="57150" dist="19050" dir="5400000" algn="bl" rotWithShape="0">
              <a:srgbClr val="000000">
                <a:alpha val="48235"/>
              </a:srgbClr>
            </a:outerShdw>
          </a:effectLst>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46" name="Google Shape;446;p64"/>
          <p:cNvSpPr/>
          <p:nvPr/>
        </p:nvSpPr>
        <p:spPr>
          <a:xfrm>
            <a:off x="5794170" y="4550071"/>
            <a:ext cx="596700" cy="198900"/>
          </a:xfrm>
          <a:prstGeom prst="leftArrow">
            <a:avLst>
              <a:gd name="adj1" fmla="val 50000"/>
              <a:gd name="adj2" fmla="val 50000"/>
            </a:avLst>
          </a:prstGeom>
          <a:solidFill>
            <a:srgbClr val="FFAB00"/>
          </a:solidFill>
          <a:ln>
            <a:noFill/>
          </a:ln>
          <a:effectLst>
            <a:outerShdw blurRad="57150" dist="19050" dir="5400000" algn="bl" rotWithShape="0">
              <a:srgbClr val="000000">
                <a:alpha val="48235"/>
              </a:srgbClr>
            </a:outerShdw>
          </a:effectLst>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38">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38">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38">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477"/>
        <p:cNvGrpSpPr/>
        <p:nvPr/>
      </p:nvGrpSpPr>
      <p:grpSpPr>
        <a:xfrm>
          <a:off x="0" y="0"/>
          <a:ext cx="0" cy="0"/>
          <a:chOff x="0" y="0"/>
          <a:chExt cx="0" cy="0"/>
        </a:xfrm>
      </p:grpSpPr>
      <p:sp>
        <p:nvSpPr>
          <p:cNvPr id="478" name="Google Shape;478;p65"/>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Hack: Registers</a:t>
            </a:r>
            <a:endParaRPr/>
          </a:p>
        </p:txBody>
      </p:sp>
      <p:sp>
        <p:nvSpPr>
          <p:cNvPr id="479" name="Google Shape;479;p65"/>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indent="-347472"/>
            <a:r>
              <a:rPr lang="en-US" b="1" u="sng" dirty="0">
                <a:solidFill>
                  <a:srgbClr val="714EA3"/>
                </a:solidFill>
              </a:rPr>
              <a:t>D</a:t>
            </a:r>
            <a:r>
              <a:rPr lang="en-US" dirty="0">
                <a:solidFill>
                  <a:srgbClr val="714EA3"/>
                </a:solidFill>
              </a:rPr>
              <a:t> Register</a:t>
            </a:r>
            <a:r>
              <a:rPr lang="en-US" dirty="0"/>
              <a:t>: For storing </a:t>
            </a:r>
            <a:r>
              <a:rPr lang="en-US" b="1" u="sng" dirty="0">
                <a:solidFill>
                  <a:srgbClr val="714EA3"/>
                </a:solidFill>
              </a:rPr>
              <a:t>D</a:t>
            </a:r>
            <a:r>
              <a:rPr lang="en-US" dirty="0"/>
              <a:t>ata</a:t>
            </a:r>
          </a:p>
          <a:p>
            <a:pPr marL="347472" indent="-347472"/>
            <a:endParaRPr lang="en-US" b="1" u="sng" dirty="0">
              <a:solidFill>
                <a:srgbClr val="714EA3"/>
              </a:solidFill>
            </a:endParaRPr>
          </a:p>
          <a:p>
            <a:pPr marL="347472" indent="-347472"/>
            <a:r>
              <a:rPr lang="en-US" b="1" u="sng" dirty="0">
                <a:solidFill>
                  <a:srgbClr val="714EA3"/>
                </a:solidFill>
              </a:rPr>
              <a:t>A</a:t>
            </a:r>
            <a:r>
              <a:rPr lang="en-US" dirty="0">
                <a:solidFill>
                  <a:srgbClr val="714EA3"/>
                </a:solidFill>
              </a:rPr>
              <a:t> Register</a:t>
            </a:r>
            <a:r>
              <a:rPr lang="en-US" dirty="0"/>
              <a:t>: For storing data </a:t>
            </a:r>
            <a:r>
              <a:rPr lang="en-US" i="1" dirty="0"/>
              <a:t>and</a:t>
            </a:r>
            <a:r>
              <a:rPr lang="en-US" dirty="0"/>
              <a:t> </a:t>
            </a:r>
            <a:r>
              <a:rPr lang="en-US" b="1" u="sng" dirty="0">
                <a:solidFill>
                  <a:srgbClr val="714EA3"/>
                </a:solidFill>
              </a:rPr>
              <a:t>A</a:t>
            </a:r>
            <a:r>
              <a:rPr lang="en-US" dirty="0"/>
              <a:t>ddressing memory</a:t>
            </a:r>
          </a:p>
          <a:p>
            <a:pPr marL="347472" lvl="0" indent="-215392" algn="l" rtl="0">
              <a:lnSpc>
                <a:spcPct val="110000"/>
              </a:lnSpc>
              <a:spcBef>
                <a:spcPts val="440"/>
              </a:spcBef>
              <a:spcAft>
                <a:spcPts val="0"/>
              </a:spcAft>
              <a:buSzPts val="2080"/>
              <a:buFont typeface="Noto Sans Symbols"/>
              <a:buNone/>
            </a:pPr>
            <a:endParaRPr dirty="0"/>
          </a:p>
          <a:p>
            <a:pPr marL="347472" lvl="0" indent="-347472"/>
            <a:r>
              <a:rPr lang="en-US" b="1" u="sng" dirty="0">
                <a:solidFill>
                  <a:srgbClr val="714EA3"/>
                </a:solidFill>
              </a:rPr>
              <a:t>M</a:t>
            </a:r>
            <a:r>
              <a:rPr lang="en-US" dirty="0">
                <a:solidFill>
                  <a:srgbClr val="714EA3"/>
                </a:solidFill>
              </a:rPr>
              <a:t> “Register”</a:t>
            </a:r>
            <a:r>
              <a:rPr lang="en-US" dirty="0"/>
              <a:t>: The 16-bit word in </a:t>
            </a:r>
            <a:r>
              <a:rPr lang="en-US" b="1" u="sng" dirty="0">
                <a:solidFill>
                  <a:srgbClr val="714EA3"/>
                </a:solidFill>
              </a:rPr>
              <a:t>M</a:t>
            </a:r>
            <a:r>
              <a:rPr lang="en-US" dirty="0"/>
              <a:t>emory currently being referenced by the address in A </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215392" algn="l" rtl="0">
              <a:lnSpc>
                <a:spcPct val="110000"/>
              </a:lnSpc>
              <a:spcBef>
                <a:spcPts val="440"/>
              </a:spcBef>
              <a:spcAft>
                <a:spcPts val="0"/>
              </a:spcAft>
              <a:buSzPts val="2080"/>
              <a:buFont typeface="Noto Sans Symbols"/>
              <a:buNone/>
            </a:pPr>
            <a:endParaRPr dirty="0"/>
          </a:p>
        </p:txBody>
      </p:sp>
      <p:sp>
        <p:nvSpPr>
          <p:cNvPr id="480" name="Google Shape;480;p65"/>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32</a:t>
            </a:fld>
            <a:endParaRPr/>
          </a:p>
        </p:txBody>
      </p:sp>
      <p:sp>
        <p:nvSpPr>
          <p:cNvPr id="481" name="Google Shape;481;p65"/>
          <p:cNvSpPr/>
          <p:nvPr/>
        </p:nvSpPr>
        <p:spPr>
          <a:xfrm>
            <a:off x="5253425" y="4926767"/>
            <a:ext cx="1788600" cy="11472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REGISTERS</a:t>
            </a:r>
            <a:endParaRPr sz="1400" b="1" i="0" u="none" strike="noStrike" cap="none">
              <a:solidFill>
                <a:srgbClr val="000000"/>
              </a:solidFill>
              <a:latin typeface="Calibri"/>
              <a:ea typeface="Calibri"/>
              <a:cs typeface="Calibri"/>
              <a:sym typeface="Calibri"/>
            </a:endParaRPr>
          </a:p>
        </p:txBody>
      </p:sp>
      <p:sp>
        <p:nvSpPr>
          <p:cNvPr id="482" name="Google Shape;482;p65"/>
          <p:cNvSpPr/>
          <p:nvPr/>
        </p:nvSpPr>
        <p:spPr>
          <a:xfrm>
            <a:off x="5406650" y="5333750"/>
            <a:ext cx="694200" cy="570000"/>
          </a:xfrm>
          <a:prstGeom prst="rect">
            <a:avLst/>
          </a:prstGeom>
          <a:solidFill>
            <a:srgbClr val="F3F3F3"/>
          </a:solidFill>
          <a:ln w="28575" cap="flat" cmpd="sng">
            <a:solidFill>
              <a:srgbClr val="666666"/>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2200"/>
              <a:buFont typeface="Arial"/>
              <a:buNone/>
            </a:pPr>
            <a:r>
              <a:rPr lang="en-US" sz="2200" b="1" i="0" u="sng" strike="noStrike" cap="none" dirty="0">
                <a:solidFill>
                  <a:srgbClr val="714EA3"/>
                </a:solidFill>
                <a:latin typeface="Calibri"/>
                <a:ea typeface="Calibri"/>
                <a:cs typeface="Calibri"/>
                <a:sym typeface="Calibri"/>
              </a:rPr>
              <a:t>A</a:t>
            </a:r>
            <a:endParaRPr sz="2200" b="1" i="0" u="sng" strike="noStrike" cap="none" dirty="0">
              <a:solidFill>
                <a:srgbClr val="714EA3"/>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1400"/>
              <a:buFont typeface="Arial"/>
              <a:buNone/>
            </a:pPr>
            <a:r>
              <a:rPr lang="en-US" sz="1400" b="0" i="0" u="none" strike="noStrike" cap="none" dirty="0">
                <a:solidFill>
                  <a:srgbClr val="000000"/>
                </a:solidFill>
                <a:latin typeface="Calibri"/>
                <a:ea typeface="Calibri"/>
                <a:cs typeface="Calibri"/>
                <a:sym typeface="Calibri"/>
              </a:rPr>
              <a:t>108</a:t>
            </a:r>
            <a:endParaRPr sz="1400" b="0" i="0" u="none" strike="noStrike" cap="none" dirty="0">
              <a:solidFill>
                <a:srgbClr val="000000"/>
              </a:solidFill>
              <a:latin typeface="Calibri"/>
              <a:ea typeface="Calibri"/>
              <a:cs typeface="Calibri"/>
              <a:sym typeface="Calibri"/>
            </a:endParaRPr>
          </a:p>
        </p:txBody>
      </p:sp>
      <p:sp>
        <p:nvSpPr>
          <p:cNvPr id="483" name="Google Shape;483;p65"/>
          <p:cNvSpPr/>
          <p:nvPr/>
        </p:nvSpPr>
        <p:spPr>
          <a:xfrm>
            <a:off x="6189050" y="5333750"/>
            <a:ext cx="694200" cy="570000"/>
          </a:xfrm>
          <a:prstGeom prst="rect">
            <a:avLst/>
          </a:prstGeom>
          <a:solidFill>
            <a:srgbClr val="F3F3F3"/>
          </a:solidFill>
          <a:ln w="28575" cap="flat" cmpd="sng">
            <a:solidFill>
              <a:srgbClr val="666666"/>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2200"/>
              <a:buFont typeface="Arial"/>
              <a:buNone/>
            </a:pPr>
            <a:r>
              <a:rPr lang="en-US" sz="2200" b="1" i="0" u="sng" strike="noStrike" cap="none" dirty="0">
                <a:solidFill>
                  <a:srgbClr val="714EA3"/>
                </a:solidFill>
                <a:latin typeface="Calibri"/>
                <a:ea typeface="Calibri"/>
                <a:cs typeface="Calibri"/>
                <a:sym typeface="Calibri"/>
              </a:rPr>
              <a:t>D</a:t>
            </a:r>
            <a:endParaRPr sz="2200" b="1" i="0" u="sng" strike="noStrike" cap="none" dirty="0">
              <a:solidFill>
                <a:srgbClr val="714EA3"/>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1400"/>
              <a:buFont typeface="Arial"/>
              <a:buNone/>
            </a:pPr>
            <a:endParaRPr sz="1400" b="1" i="0" u="none" strike="noStrike" cap="none" dirty="0">
              <a:solidFill>
                <a:srgbClr val="000000"/>
              </a:solidFill>
              <a:latin typeface="Calibri"/>
              <a:ea typeface="Calibri"/>
              <a:cs typeface="Calibri"/>
              <a:sym typeface="Calibri"/>
            </a:endParaRPr>
          </a:p>
        </p:txBody>
      </p:sp>
      <p:sp>
        <p:nvSpPr>
          <p:cNvPr id="484" name="Google Shape;484;p65"/>
          <p:cNvSpPr/>
          <p:nvPr/>
        </p:nvSpPr>
        <p:spPr>
          <a:xfrm>
            <a:off x="2346960" y="4524175"/>
            <a:ext cx="1923165" cy="1727400"/>
          </a:xfrm>
          <a:prstGeom prst="rect">
            <a:avLst/>
          </a:prstGeom>
          <a:solidFill>
            <a:srgbClr val="D9EAD3"/>
          </a:solid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chemeClr val="dk1"/>
              </a:buClr>
              <a:buSzPts val="1400"/>
              <a:buFont typeface="Arial"/>
              <a:buNone/>
            </a:pPr>
            <a:r>
              <a:rPr lang="en-US" sz="2200" b="1" i="0" u="none" strike="noStrike" cap="none">
                <a:solidFill>
                  <a:schemeClr val="dk1"/>
                </a:solidFill>
                <a:latin typeface="Calibri"/>
                <a:ea typeface="Calibri"/>
                <a:cs typeface="Calibri"/>
                <a:sym typeface="Calibri"/>
              </a:rPr>
              <a:t>RAM</a:t>
            </a:r>
            <a:endParaRPr sz="1400" b="0" i="0" u="none" strike="noStrike" cap="none">
              <a:solidFill>
                <a:srgbClr val="000000"/>
              </a:solidFill>
              <a:latin typeface="Consolas"/>
              <a:ea typeface="Consolas"/>
              <a:cs typeface="Consolas"/>
              <a:sym typeface="Consolas"/>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onsolas"/>
              <a:ea typeface="Consolas"/>
              <a:cs typeface="Consolas"/>
              <a:sym typeface="Consolas"/>
            </a:endParaRPr>
          </a:p>
          <a:p>
            <a:pPr marL="0" marR="0" lvl="0" indent="0" algn="l" rtl="0">
              <a:lnSpc>
                <a:spcPct val="100000"/>
              </a:lnSpc>
              <a:spcBef>
                <a:spcPts val="0"/>
              </a:spcBef>
              <a:spcAft>
                <a:spcPts val="0"/>
              </a:spcAft>
              <a:buClr>
                <a:srgbClr val="000000"/>
              </a:buClr>
              <a:buSzPts val="1400"/>
              <a:buFont typeface="Arial"/>
              <a:buNone/>
            </a:pPr>
            <a:endParaRPr sz="800" b="0" i="0" u="none" strike="noStrike" cap="none">
              <a:solidFill>
                <a:srgbClr val="000000"/>
              </a:solidFill>
              <a:latin typeface="Consolas"/>
              <a:ea typeface="Consolas"/>
              <a:cs typeface="Consolas"/>
              <a:sym typeface="Consolas"/>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1100101010010101</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onsolas"/>
              <a:ea typeface="Consolas"/>
              <a:cs typeface="Consolas"/>
              <a:sym typeface="Consolas"/>
            </a:endParaRPr>
          </a:p>
          <a:p>
            <a:pPr marL="0" marR="0" lvl="0" indent="0" algn="l" rtl="0">
              <a:lnSpc>
                <a:spcPct val="100000"/>
              </a:lnSpc>
              <a:spcBef>
                <a:spcPts val="0"/>
              </a:spcBef>
              <a:spcAft>
                <a:spcPts val="0"/>
              </a:spcAft>
              <a:buClr>
                <a:srgbClr val="000000"/>
              </a:buClr>
              <a:buSzPts val="1400"/>
              <a:buFont typeface="Arial"/>
              <a:buNone/>
            </a:pPr>
            <a:endParaRPr sz="1200" b="0" i="0" u="none" strike="noStrike" cap="none">
              <a:solidFill>
                <a:srgbClr val="6AA84F"/>
              </a:solidFill>
              <a:latin typeface="Calibri"/>
              <a:ea typeface="Calibri"/>
              <a:cs typeface="Calibri"/>
              <a:sym typeface="Calibri"/>
            </a:endParaRPr>
          </a:p>
        </p:txBody>
      </p:sp>
      <p:sp>
        <p:nvSpPr>
          <p:cNvPr id="485" name="Google Shape;485;p65"/>
          <p:cNvSpPr/>
          <p:nvPr/>
        </p:nvSpPr>
        <p:spPr>
          <a:xfrm>
            <a:off x="4270125" y="4524175"/>
            <a:ext cx="514800" cy="17274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0" i="0" u="none" strike="noStrike" cap="none">
                <a:solidFill>
                  <a:srgbClr val="000000"/>
                </a:solidFill>
                <a:latin typeface="Courier New"/>
                <a:ea typeface="Courier New"/>
                <a:cs typeface="Courier New"/>
                <a:sym typeface="Courier New"/>
              </a:rPr>
              <a:t>...</a:t>
            </a:r>
            <a:endParaRPr sz="1400" b="0"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a:solidFill>
                  <a:srgbClr val="000000"/>
                </a:solidFill>
                <a:latin typeface="Courier New"/>
                <a:ea typeface="Courier New"/>
                <a:cs typeface="Courier New"/>
                <a:sym typeface="Courier New"/>
              </a:rPr>
              <a:t>106</a:t>
            </a:r>
            <a:endParaRPr sz="1400" b="0"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a:solidFill>
                  <a:srgbClr val="000000"/>
                </a:solidFill>
                <a:latin typeface="Courier New"/>
                <a:ea typeface="Courier New"/>
                <a:cs typeface="Courier New"/>
                <a:sym typeface="Courier New"/>
              </a:rPr>
              <a:t>107</a:t>
            </a:r>
            <a:endParaRPr sz="1400" b="0"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a:solidFill>
                  <a:srgbClr val="000000"/>
                </a:solidFill>
                <a:latin typeface="Courier New"/>
                <a:ea typeface="Courier New"/>
                <a:cs typeface="Courier New"/>
                <a:sym typeface="Courier New"/>
              </a:rPr>
              <a:t>108</a:t>
            </a:r>
            <a:endParaRPr sz="1400" b="0"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a:solidFill>
                  <a:srgbClr val="000000"/>
                </a:solidFill>
                <a:latin typeface="Courier New"/>
                <a:ea typeface="Courier New"/>
                <a:cs typeface="Courier New"/>
                <a:sym typeface="Courier New"/>
              </a:rPr>
              <a:t>109</a:t>
            </a:r>
            <a:endParaRPr sz="1400" b="0"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a:solidFill>
                  <a:srgbClr val="000000"/>
                </a:solidFill>
                <a:latin typeface="Courier New"/>
                <a:ea typeface="Courier New"/>
                <a:cs typeface="Courier New"/>
                <a:sym typeface="Courier New"/>
              </a:rPr>
              <a:t>110</a:t>
            </a:r>
            <a:endParaRPr sz="1400" b="0"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a:solidFill>
                  <a:srgbClr val="000000"/>
                </a:solidFill>
                <a:latin typeface="Courier New"/>
                <a:ea typeface="Courier New"/>
                <a:cs typeface="Courier New"/>
                <a:sym typeface="Courier New"/>
              </a:rPr>
              <a:t>...</a:t>
            </a:r>
            <a:endParaRPr sz="1400" b="0" i="0" u="none" strike="noStrike" cap="none">
              <a:solidFill>
                <a:srgbClr val="000000"/>
              </a:solidFill>
              <a:latin typeface="Courier New"/>
              <a:ea typeface="Courier New"/>
              <a:cs typeface="Courier New"/>
              <a:sym typeface="Courier New"/>
            </a:endParaRPr>
          </a:p>
        </p:txBody>
      </p:sp>
      <p:cxnSp>
        <p:nvCxnSpPr>
          <p:cNvPr id="486" name="Google Shape;486;p65"/>
          <p:cNvCxnSpPr>
            <a:stCxn id="482" idx="1"/>
            <a:endCxn id="485" idx="3"/>
          </p:cNvCxnSpPr>
          <p:nvPr/>
        </p:nvCxnSpPr>
        <p:spPr>
          <a:xfrm rot="10800000">
            <a:off x="4785050" y="5387750"/>
            <a:ext cx="621600" cy="231000"/>
          </a:xfrm>
          <a:prstGeom prst="curvedConnector3">
            <a:avLst>
              <a:gd name="adj1" fmla="val 50010"/>
            </a:avLst>
          </a:prstGeom>
          <a:noFill/>
          <a:ln w="28575" cap="flat" cmpd="sng">
            <a:solidFill>
              <a:schemeClr val="dk2"/>
            </a:solidFill>
            <a:prstDash val="solid"/>
            <a:round/>
            <a:headEnd type="none" w="sm" len="sm"/>
            <a:tailEnd type="triangle" w="med" len="med"/>
          </a:ln>
        </p:spPr>
      </p:cxnSp>
      <p:sp>
        <p:nvSpPr>
          <p:cNvPr id="487" name="Google Shape;487;p65"/>
          <p:cNvSpPr/>
          <p:nvPr/>
        </p:nvSpPr>
        <p:spPr>
          <a:xfrm>
            <a:off x="1903136" y="5102750"/>
            <a:ext cx="443700" cy="570000"/>
          </a:xfrm>
          <a:prstGeom prst="rect">
            <a:avLst/>
          </a:prstGeom>
          <a:noFill/>
          <a:ln>
            <a:noFill/>
          </a:ln>
        </p:spPr>
        <p:txBody>
          <a:bodyPr spcFirstLastPara="1" wrap="square" lIns="91425" tIns="91425" rIns="91425" bIns="91425" anchor="t" anchorCtr="0">
            <a:noAutofit/>
          </a:bodyPr>
          <a:lstStyle/>
          <a:p>
            <a:pPr marL="0" marR="0" lvl="0" indent="0" algn="r" rtl="0">
              <a:lnSpc>
                <a:spcPct val="100000"/>
              </a:lnSpc>
              <a:spcBef>
                <a:spcPts val="0"/>
              </a:spcBef>
              <a:spcAft>
                <a:spcPts val="0"/>
              </a:spcAft>
              <a:buClr>
                <a:srgbClr val="000000"/>
              </a:buClr>
              <a:buSzPts val="1400"/>
              <a:buFont typeface="Arial"/>
              <a:buNone/>
            </a:pPr>
            <a:r>
              <a:rPr lang="en-US" sz="2200" b="1" i="0" u="sng" strike="noStrike" cap="none" dirty="0">
                <a:solidFill>
                  <a:srgbClr val="714EA3"/>
                </a:solidFill>
                <a:latin typeface="Calibri"/>
                <a:ea typeface="Calibri"/>
                <a:cs typeface="Calibri"/>
                <a:sym typeface="Calibri"/>
              </a:rPr>
              <a:t>M</a:t>
            </a:r>
            <a:endParaRPr sz="2200" b="1" i="0" u="sng" strike="noStrike" cap="none" dirty="0">
              <a:solidFill>
                <a:srgbClr val="714EA3"/>
              </a:solidFill>
              <a:latin typeface="Calibri"/>
              <a:ea typeface="Calibri"/>
              <a:cs typeface="Calibri"/>
              <a:sym typeface="Calibri"/>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491"/>
        <p:cNvGrpSpPr/>
        <p:nvPr/>
      </p:nvGrpSpPr>
      <p:grpSpPr>
        <a:xfrm>
          <a:off x="0" y="0"/>
          <a:ext cx="0" cy="0"/>
          <a:chOff x="0" y="0"/>
          <a:chExt cx="0" cy="0"/>
        </a:xfrm>
      </p:grpSpPr>
      <p:sp>
        <p:nvSpPr>
          <p:cNvPr id="492" name="Google Shape;492;p66"/>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Hack: A-Instructions</a:t>
            </a:r>
            <a:endParaRPr/>
          </a:p>
        </p:txBody>
      </p:sp>
      <p:sp>
        <p:nvSpPr>
          <p:cNvPr id="493" name="Google Shape;493;p66"/>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Syntax:</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347472" algn="l" rtl="0">
              <a:lnSpc>
                <a:spcPct val="110000"/>
              </a:lnSpc>
              <a:spcBef>
                <a:spcPts val="440"/>
              </a:spcBef>
              <a:spcAft>
                <a:spcPts val="0"/>
              </a:spcAft>
              <a:buSzPts val="2080"/>
              <a:buFont typeface="Noto Sans Symbols"/>
              <a:buChar char="❖"/>
            </a:pPr>
            <a:r>
              <a:rPr lang="en-US" b="1" dirty="0">
                <a:latin typeface="Courier New"/>
                <a:ea typeface="Courier New"/>
                <a:cs typeface="Courier New"/>
                <a:sym typeface="Courier New"/>
              </a:rPr>
              <a:t>value</a:t>
            </a:r>
            <a:r>
              <a:rPr lang="en-US" dirty="0"/>
              <a:t> can either be:</a:t>
            </a:r>
            <a:endParaRPr dirty="0"/>
          </a:p>
          <a:p>
            <a:pPr marL="640080" lvl="1" indent="-283464" algn="l" rtl="0">
              <a:lnSpc>
                <a:spcPct val="110000"/>
              </a:lnSpc>
              <a:spcBef>
                <a:spcPts val="24"/>
              </a:spcBef>
              <a:spcAft>
                <a:spcPts val="0"/>
              </a:spcAft>
              <a:buSzPts val="2420"/>
              <a:buChar char="▪"/>
            </a:pPr>
            <a:r>
              <a:rPr lang="en-US" dirty="0"/>
              <a:t>A non-negative decimal constant</a:t>
            </a:r>
            <a:endParaRPr dirty="0"/>
          </a:p>
          <a:p>
            <a:pPr marL="640080" lvl="1" indent="-283464" algn="l" rtl="0">
              <a:lnSpc>
                <a:spcPct val="110000"/>
              </a:lnSpc>
              <a:spcBef>
                <a:spcPts val="24"/>
              </a:spcBef>
              <a:spcAft>
                <a:spcPts val="0"/>
              </a:spcAft>
              <a:buSzPts val="2420"/>
              <a:buChar char="▪"/>
            </a:pPr>
            <a:r>
              <a:rPr lang="en-US" dirty="0"/>
              <a:t>A symbol referring to a constant</a:t>
            </a:r>
            <a:endParaRPr dirty="0"/>
          </a:p>
          <a:p>
            <a:pPr marL="0" lvl="0" indent="0" algn="l" rtl="0">
              <a:lnSpc>
                <a:spcPct val="110000"/>
              </a:lnSpc>
              <a:spcBef>
                <a:spcPts val="440"/>
              </a:spcBef>
              <a:spcAft>
                <a:spcPts val="0"/>
              </a:spcAft>
              <a:buSzPts val="2080"/>
              <a:buNone/>
            </a:pPr>
            <a:endParaRPr dirty="0"/>
          </a:p>
          <a:p>
            <a:pPr marL="347472" lvl="0" indent="-347472" algn="l" rtl="0">
              <a:lnSpc>
                <a:spcPct val="110000"/>
              </a:lnSpc>
              <a:spcBef>
                <a:spcPts val="440"/>
              </a:spcBef>
              <a:spcAft>
                <a:spcPts val="0"/>
              </a:spcAft>
              <a:buSzPts val="2080"/>
              <a:buFont typeface="Noto Sans Symbols"/>
              <a:buChar char="❖"/>
            </a:pPr>
            <a:r>
              <a:rPr lang="en-US" dirty="0"/>
              <a:t>Semantics:</a:t>
            </a:r>
            <a:endParaRPr dirty="0"/>
          </a:p>
          <a:p>
            <a:pPr marL="640080" lvl="1" indent="-283464" algn="l" rtl="0">
              <a:lnSpc>
                <a:spcPct val="110000"/>
              </a:lnSpc>
              <a:spcBef>
                <a:spcPts val="24"/>
              </a:spcBef>
              <a:spcAft>
                <a:spcPts val="0"/>
              </a:spcAft>
              <a:buSzPts val="2420"/>
              <a:buChar char="▪"/>
            </a:pPr>
            <a:r>
              <a:rPr lang="en-US" dirty="0"/>
              <a:t>Stores </a:t>
            </a:r>
            <a:r>
              <a:rPr lang="en-US" b="1" dirty="0">
                <a:latin typeface="Courier New"/>
                <a:ea typeface="Courier New"/>
                <a:cs typeface="Courier New"/>
                <a:sym typeface="Courier New"/>
              </a:rPr>
              <a:t>value</a:t>
            </a:r>
            <a:r>
              <a:rPr lang="en-US" dirty="0"/>
              <a:t> in the A register</a:t>
            </a:r>
            <a:endParaRPr dirty="0"/>
          </a:p>
          <a:p>
            <a:pPr marL="347472" lvl="0" indent="-215392" algn="l" rtl="0">
              <a:lnSpc>
                <a:spcPct val="110000"/>
              </a:lnSpc>
              <a:spcBef>
                <a:spcPts val="440"/>
              </a:spcBef>
              <a:spcAft>
                <a:spcPts val="0"/>
              </a:spcAft>
              <a:buSzPts val="2080"/>
              <a:buFont typeface="Noto Sans Symbols"/>
              <a:buNone/>
            </a:pPr>
            <a:endParaRPr dirty="0"/>
          </a:p>
        </p:txBody>
      </p:sp>
      <p:sp>
        <p:nvSpPr>
          <p:cNvPr id="494" name="Google Shape;494;p66"/>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33</a:t>
            </a:fld>
            <a:endParaRPr/>
          </a:p>
        </p:txBody>
      </p:sp>
      <p:sp>
        <p:nvSpPr>
          <p:cNvPr id="495" name="Google Shape;495;p66"/>
          <p:cNvSpPr/>
          <p:nvPr/>
        </p:nvSpPr>
        <p:spPr>
          <a:xfrm>
            <a:off x="1960360" y="1362075"/>
            <a:ext cx="1505700" cy="522300"/>
          </a:xfrm>
          <a:prstGeom prst="rect">
            <a:avLst/>
          </a:prstGeom>
          <a:solidFill>
            <a:srgbClr val="CFE2F3"/>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rgbClr val="000000"/>
                </a:solidFill>
                <a:latin typeface="Courier New"/>
                <a:ea typeface="Courier New"/>
                <a:cs typeface="Courier New"/>
                <a:sym typeface="Courier New"/>
              </a:rPr>
              <a:t>@value</a:t>
            </a:r>
            <a:endParaRPr sz="2000" b="1" i="0" u="none" strike="noStrike" cap="none">
              <a:solidFill>
                <a:srgbClr val="000000"/>
              </a:solidFill>
              <a:latin typeface="Courier New"/>
              <a:ea typeface="Courier New"/>
              <a:cs typeface="Courier New"/>
              <a:sym typeface="Courier New"/>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9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9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9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93">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9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499"/>
        <p:cNvGrpSpPr/>
        <p:nvPr/>
      </p:nvGrpSpPr>
      <p:grpSpPr>
        <a:xfrm>
          <a:off x="0" y="0"/>
          <a:ext cx="0" cy="0"/>
          <a:chOff x="0" y="0"/>
          <a:chExt cx="0" cy="0"/>
        </a:xfrm>
      </p:grpSpPr>
      <p:sp>
        <p:nvSpPr>
          <p:cNvPr id="500" name="Google Shape;500;p67"/>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Hack: A-Instructions</a:t>
            </a:r>
            <a:endParaRPr/>
          </a:p>
        </p:txBody>
      </p:sp>
      <p:sp>
        <p:nvSpPr>
          <p:cNvPr id="501" name="Google Shape;501;p67"/>
          <p:cNvSpPr txBox="1">
            <a:spLocks noGrp="1"/>
          </p:cNvSpPr>
          <p:nvPr>
            <p:ph type="body" idx="1"/>
          </p:nvPr>
        </p:nvSpPr>
        <p:spPr>
          <a:xfrm>
            <a:off x="396875" y="1362075"/>
            <a:ext cx="355028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Symbolic Syntax</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215392" algn="l" rtl="0">
              <a:lnSpc>
                <a:spcPct val="110000"/>
              </a:lnSpc>
              <a:spcBef>
                <a:spcPts val="440"/>
              </a:spcBef>
              <a:spcAft>
                <a:spcPts val="0"/>
              </a:spcAft>
              <a:buSzPts val="2080"/>
              <a:buFont typeface="Noto Sans Symbols"/>
              <a:buNone/>
            </a:pPr>
            <a:endParaRPr dirty="0"/>
          </a:p>
          <a:p>
            <a:pPr marL="640080" lvl="1" indent="-283464" algn="l" rtl="0">
              <a:lnSpc>
                <a:spcPct val="110000"/>
              </a:lnSpc>
              <a:spcBef>
                <a:spcPts val="24"/>
              </a:spcBef>
              <a:spcAft>
                <a:spcPts val="0"/>
              </a:spcAft>
              <a:buSzPts val="2420"/>
              <a:buChar char="▪"/>
            </a:pPr>
            <a:r>
              <a:rPr lang="en-US" dirty="0"/>
              <a:t>Loads a value into the A register</a:t>
            </a:r>
            <a:endParaRPr dirty="0"/>
          </a:p>
          <a:p>
            <a:pPr marL="640080" lvl="1" indent="-129794" algn="l" rtl="0">
              <a:lnSpc>
                <a:spcPct val="110000"/>
              </a:lnSpc>
              <a:spcBef>
                <a:spcPts val="24"/>
              </a:spcBef>
              <a:spcAft>
                <a:spcPts val="0"/>
              </a:spcAft>
              <a:buSzPts val="2420"/>
              <a:buNone/>
            </a:pPr>
            <a:endParaRPr dirty="0"/>
          </a:p>
          <a:p>
            <a:pPr marL="347472" lvl="0" indent="-347472" algn="l" rtl="0">
              <a:lnSpc>
                <a:spcPct val="110000"/>
              </a:lnSpc>
              <a:spcBef>
                <a:spcPts val="440"/>
              </a:spcBef>
              <a:spcAft>
                <a:spcPts val="0"/>
              </a:spcAft>
              <a:buSzPts val="2080"/>
              <a:buFont typeface="Noto Sans Symbols"/>
              <a:buChar char="❖"/>
            </a:pPr>
            <a:r>
              <a:rPr lang="en-US" dirty="0"/>
              <a:t>Example:</a:t>
            </a:r>
            <a:endParaRPr dirty="0"/>
          </a:p>
          <a:p>
            <a:pPr marL="0" lvl="0" indent="0" algn="l" rtl="0">
              <a:lnSpc>
                <a:spcPct val="110000"/>
              </a:lnSpc>
              <a:spcBef>
                <a:spcPts val="440"/>
              </a:spcBef>
              <a:spcAft>
                <a:spcPts val="0"/>
              </a:spcAft>
              <a:buSzPts val="2080"/>
              <a:buNone/>
            </a:pPr>
            <a:endParaRPr dirty="0"/>
          </a:p>
          <a:p>
            <a:pPr marL="0" lvl="0" indent="0" algn="l" rtl="0">
              <a:lnSpc>
                <a:spcPct val="110000"/>
              </a:lnSpc>
              <a:spcBef>
                <a:spcPts val="440"/>
              </a:spcBef>
              <a:spcAft>
                <a:spcPts val="0"/>
              </a:spcAft>
              <a:buSzPts val="2080"/>
              <a:buNone/>
            </a:pPr>
            <a:endParaRPr dirty="0"/>
          </a:p>
        </p:txBody>
      </p:sp>
      <p:sp>
        <p:nvSpPr>
          <p:cNvPr id="502" name="Google Shape;502;p67"/>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34</a:t>
            </a:fld>
            <a:endParaRPr/>
          </a:p>
        </p:txBody>
      </p:sp>
      <p:sp>
        <p:nvSpPr>
          <p:cNvPr id="503" name="Google Shape;503;p67"/>
          <p:cNvSpPr txBox="1"/>
          <p:nvPr/>
        </p:nvSpPr>
        <p:spPr>
          <a:xfrm>
            <a:off x="4537149" y="1358934"/>
            <a:ext cx="3550285" cy="4972050"/>
          </a:xfrm>
          <a:prstGeom prst="rect">
            <a:avLst/>
          </a:prstGeom>
          <a:noFill/>
          <a:ln>
            <a:noFill/>
          </a:ln>
        </p:spPr>
        <p:txBody>
          <a:bodyPr spcFirstLastPara="1" wrap="square" lIns="91425" tIns="45700" rIns="91425" bIns="45700" anchor="t" anchorCtr="0">
            <a:noAutofit/>
          </a:bodyPr>
          <a:lstStyle/>
          <a:p>
            <a:pPr marL="347472" marR="0" lvl="0" indent="-347472" algn="l" rtl="0">
              <a:lnSpc>
                <a:spcPct val="110000"/>
              </a:lnSpc>
              <a:spcBef>
                <a:spcPts val="440"/>
              </a:spcBef>
              <a:spcAft>
                <a:spcPts val="0"/>
              </a:spcAft>
              <a:buClr>
                <a:srgbClr val="4B2A85"/>
              </a:buClr>
              <a:buSzPts val="2080"/>
              <a:buFont typeface="Noto Sans Symbols"/>
              <a:buChar char="❖"/>
            </a:pPr>
            <a:r>
              <a:rPr lang="en-US" sz="2600" b="0" i="0" u="none" strike="noStrike" cap="none" dirty="0">
                <a:solidFill>
                  <a:schemeClr val="dk1"/>
                </a:solidFill>
                <a:latin typeface="Calibri"/>
                <a:ea typeface="Calibri"/>
                <a:cs typeface="Calibri"/>
                <a:sym typeface="Calibri"/>
              </a:rPr>
              <a:t>Binary Syntax</a:t>
            </a:r>
            <a:endParaRPr sz="1400" b="0" i="0" u="none" strike="noStrike" cap="none" dirty="0">
              <a:solidFill>
                <a:srgbClr val="000000"/>
              </a:solidFill>
              <a:latin typeface="Arial"/>
              <a:ea typeface="Arial"/>
              <a:cs typeface="Arial"/>
              <a:sym typeface="Arial"/>
            </a:endParaRPr>
          </a:p>
          <a:p>
            <a:pPr marL="347472" marR="0" lvl="0" indent="-215392" algn="l" rtl="0">
              <a:lnSpc>
                <a:spcPct val="110000"/>
              </a:lnSpc>
              <a:spcBef>
                <a:spcPts val="440"/>
              </a:spcBef>
              <a:spcAft>
                <a:spcPts val="0"/>
              </a:spcAft>
              <a:buClr>
                <a:srgbClr val="4B2A85"/>
              </a:buClr>
              <a:buSzPts val="2080"/>
              <a:buFont typeface="Noto Sans Symbols"/>
              <a:buNone/>
            </a:pPr>
            <a:endParaRPr sz="2600" b="0" i="0" u="none" strike="noStrike" cap="none" dirty="0">
              <a:solidFill>
                <a:schemeClr val="dk1"/>
              </a:solidFill>
              <a:latin typeface="Calibri"/>
              <a:ea typeface="Calibri"/>
              <a:cs typeface="Calibri"/>
              <a:sym typeface="Calibri"/>
            </a:endParaRPr>
          </a:p>
          <a:p>
            <a:pPr marL="347472" marR="0" lvl="0" indent="-215392" algn="l" rtl="0">
              <a:lnSpc>
                <a:spcPct val="110000"/>
              </a:lnSpc>
              <a:spcBef>
                <a:spcPts val="440"/>
              </a:spcBef>
              <a:spcAft>
                <a:spcPts val="0"/>
              </a:spcAft>
              <a:buClr>
                <a:srgbClr val="4B2A85"/>
              </a:buClr>
              <a:buSzPts val="2080"/>
              <a:buFont typeface="Noto Sans Symbols"/>
              <a:buNone/>
            </a:pPr>
            <a:endParaRPr sz="2600" b="0" i="0" u="none" strike="noStrike" cap="none" dirty="0">
              <a:solidFill>
                <a:schemeClr val="dk1"/>
              </a:solidFill>
              <a:latin typeface="Calibri"/>
              <a:ea typeface="Calibri"/>
              <a:cs typeface="Calibri"/>
              <a:sym typeface="Calibri"/>
            </a:endParaRPr>
          </a:p>
        </p:txBody>
      </p:sp>
      <p:sp>
        <p:nvSpPr>
          <p:cNvPr id="504" name="Google Shape;504;p67"/>
          <p:cNvSpPr/>
          <p:nvPr/>
        </p:nvSpPr>
        <p:spPr>
          <a:xfrm>
            <a:off x="4996238" y="2109850"/>
            <a:ext cx="3362902" cy="542084"/>
          </a:xfrm>
          <a:prstGeom prst="rect">
            <a:avLst/>
          </a:prstGeom>
          <a:solidFill>
            <a:srgbClr val="CFE2F3"/>
          </a:solidFill>
          <a:ln>
            <a:noFill/>
          </a:ln>
          <a:effectLst>
            <a:outerShdw blurRad="57150" dist="19050" dir="5400000" algn="bl" rotWithShape="0">
              <a:srgbClr val="000000">
                <a:alpha val="48235"/>
              </a:srgbClr>
            </a:outerShdw>
          </a:effectLst>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US" sz="2600" b="1" i="0" u="none" strike="noStrike" cap="none">
                <a:solidFill>
                  <a:srgbClr val="4A86E8"/>
                </a:solidFill>
                <a:latin typeface="Courier New"/>
                <a:ea typeface="Courier New"/>
                <a:cs typeface="Courier New"/>
                <a:sym typeface="Courier New"/>
              </a:rPr>
              <a:t>0</a:t>
            </a:r>
            <a:r>
              <a:rPr lang="en-US" sz="2600" b="1" i="0" u="none" strike="noStrike" cap="none">
                <a:solidFill>
                  <a:srgbClr val="FF9900"/>
                </a:solidFill>
                <a:latin typeface="Courier New"/>
                <a:ea typeface="Courier New"/>
                <a:cs typeface="Courier New"/>
                <a:sym typeface="Courier New"/>
              </a:rPr>
              <a:t>000000000010101</a:t>
            </a:r>
            <a:endParaRPr sz="1200" b="1" i="0" u="none" strike="noStrike" cap="none">
              <a:solidFill>
                <a:srgbClr val="FF9900"/>
              </a:solidFill>
              <a:latin typeface="Courier New"/>
              <a:ea typeface="Courier New"/>
              <a:cs typeface="Courier New"/>
              <a:sym typeface="Courier New"/>
            </a:endParaRPr>
          </a:p>
        </p:txBody>
      </p:sp>
      <p:sp>
        <p:nvSpPr>
          <p:cNvPr id="505" name="Google Shape;505;p67"/>
          <p:cNvSpPr/>
          <p:nvPr/>
        </p:nvSpPr>
        <p:spPr>
          <a:xfrm rot="5400000">
            <a:off x="5103626" y="2643101"/>
            <a:ext cx="150300" cy="252600"/>
          </a:xfrm>
          <a:prstGeom prst="rightBracket">
            <a:avLst>
              <a:gd name="adj" fmla="val 100731"/>
            </a:avLst>
          </a:prstGeom>
          <a:noFill/>
          <a:ln w="38100" cap="flat" cmpd="sng">
            <a:solidFill>
              <a:srgbClr val="4A86E8"/>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ourier New"/>
              <a:ea typeface="Courier New"/>
              <a:cs typeface="Courier New"/>
              <a:sym typeface="Courier New"/>
            </a:endParaRPr>
          </a:p>
        </p:txBody>
      </p:sp>
      <p:sp>
        <p:nvSpPr>
          <p:cNvPr id="506" name="Google Shape;506;p67"/>
          <p:cNvSpPr/>
          <p:nvPr/>
        </p:nvSpPr>
        <p:spPr>
          <a:xfrm rot="5400000">
            <a:off x="6679434" y="1393782"/>
            <a:ext cx="150301" cy="2749729"/>
          </a:xfrm>
          <a:prstGeom prst="rightBracket">
            <a:avLst>
              <a:gd name="adj" fmla="val 100731"/>
            </a:avLst>
          </a:prstGeom>
          <a:noFill/>
          <a:ln w="38100" cap="flat" cmpd="sng">
            <a:solidFill>
              <a:srgbClr val="FF9900"/>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ourier New"/>
              <a:ea typeface="Courier New"/>
              <a:cs typeface="Courier New"/>
              <a:sym typeface="Courier New"/>
            </a:endParaRPr>
          </a:p>
        </p:txBody>
      </p:sp>
      <p:sp>
        <p:nvSpPr>
          <p:cNvPr id="507" name="Google Shape;507;p67"/>
          <p:cNvSpPr/>
          <p:nvPr/>
        </p:nvSpPr>
        <p:spPr>
          <a:xfrm>
            <a:off x="4687850" y="3193176"/>
            <a:ext cx="1627304" cy="612000"/>
          </a:xfrm>
          <a:prstGeom prst="wedgeRectCallout">
            <a:avLst>
              <a:gd name="adj1" fmla="val -19879"/>
              <a:gd name="adj2" fmla="val -102442"/>
            </a:avLst>
          </a:prstGeom>
          <a:solidFill>
            <a:srgbClr val="4A86E8"/>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FFFFFF"/>
                </a:solidFill>
                <a:latin typeface="Courier New"/>
                <a:ea typeface="Courier New"/>
                <a:cs typeface="Courier New"/>
                <a:sym typeface="Courier New"/>
              </a:rPr>
              <a:t>Family:</a:t>
            </a:r>
            <a:endParaRPr sz="1400" b="1" i="0" u="none" strike="noStrike" cap="none">
              <a:solidFill>
                <a:srgbClr val="FFFFFF"/>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a:solidFill>
                  <a:srgbClr val="FFFFFF"/>
                </a:solidFill>
                <a:latin typeface="Courier New"/>
                <a:ea typeface="Courier New"/>
                <a:cs typeface="Courier New"/>
                <a:sym typeface="Courier New"/>
              </a:rPr>
              <a:t>A-Instruction</a:t>
            </a:r>
            <a:endParaRPr sz="1400" b="0" i="0" u="none" strike="noStrike" cap="none">
              <a:solidFill>
                <a:srgbClr val="FFFFFF"/>
              </a:solidFill>
              <a:latin typeface="Courier New"/>
              <a:ea typeface="Courier New"/>
              <a:cs typeface="Courier New"/>
              <a:sym typeface="Courier New"/>
            </a:endParaRPr>
          </a:p>
        </p:txBody>
      </p:sp>
      <p:sp>
        <p:nvSpPr>
          <p:cNvPr id="508" name="Google Shape;508;p67"/>
          <p:cNvSpPr/>
          <p:nvPr/>
        </p:nvSpPr>
        <p:spPr>
          <a:xfrm>
            <a:off x="6677689" y="3191168"/>
            <a:ext cx="1681451" cy="762000"/>
          </a:xfrm>
          <a:prstGeom prst="wedgeRectCallout">
            <a:avLst>
              <a:gd name="adj1" fmla="val -47661"/>
              <a:gd name="adj2" fmla="val -94395"/>
            </a:avLst>
          </a:prstGeom>
          <a:solidFill>
            <a:srgbClr val="FF990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FFFFFF"/>
                </a:solidFill>
                <a:latin typeface="Courier New"/>
                <a:ea typeface="Courier New"/>
                <a:cs typeface="Courier New"/>
                <a:sym typeface="Courier New"/>
              </a:rPr>
              <a:t>Value:</a:t>
            </a:r>
            <a:endParaRPr sz="1400" b="1" i="0" u="none" strike="noStrike" cap="none">
              <a:solidFill>
                <a:srgbClr val="FFFFFF"/>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a:solidFill>
                  <a:srgbClr val="FFFFFF"/>
                </a:solidFill>
                <a:latin typeface="Courier New"/>
                <a:ea typeface="Courier New"/>
                <a:cs typeface="Courier New"/>
                <a:sym typeface="Courier New"/>
              </a:rPr>
              <a:t>Binary encoding of 21</a:t>
            </a:r>
            <a:endParaRPr sz="1400" b="0" i="0" u="none" strike="noStrike" cap="none">
              <a:solidFill>
                <a:srgbClr val="FFFFFF"/>
              </a:solidFill>
              <a:latin typeface="Courier New"/>
              <a:ea typeface="Courier New"/>
              <a:cs typeface="Courier New"/>
              <a:sym typeface="Courier New"/>
            </a:endParaRPr>
          </a:p>
        </p:txBody>
      </p:sp>
      <p:sp>
        <p:nvSpPr>
          <p:cNvPr id="509" name="Google Shape;509;p67"/>
          <p:cNvSpPr/>
          <p:nvPr/>
        </p:nvSpPr>
        <p:spPr>
          <a:xfrm>
            <a:off x="840700" y="2109850"/>
            <a:ext cx="1505700" cy="522300"/>
          </a:xfrm>
          <a:prstGeom prst="rect">
            <a:avLst/>
          </a:prstGeom>
          <a:solidFill>
            <a:srgbClr val="EFEFEF"/>
          </a:solidFill>
          <a:ln>
            <a:noFill/>
          </a:ln>
          <a:effectLst>
            <a:outerShdw blurRad="57150" dist="19050" dir="5400000" algn="bl" rotWithShape="0">
              <a:srgbClr val="000000">
                <a:alpha val="48235"/>
              </a:srgbClr>
            </a:outerShdw>
          </a:effectLst>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dirty="0">
                <a:solidFill>
                  <a:srgbClr val="4A86E8"/>
                </a:solidFill>
                <a:latin typeface="Consolas"/>
                <a:ea typeface="Consolas"/>
                <a:cs typeface="Consolas"/>
                <a:sym typeface="Consolas"/>
              </a:rPr>
              <a:t>@</a:t>
            </a:r>
            <a:r>
              <a:rPr lang="en-US" sz="2000" b="1" i="0" u="none" strike="noStrike" cap="none" dirty="0">
                <a:solidFill>
                  <a:srgbClr val="FF9900"/>
                </a:solidFill>
                <a:latin typeface="Consolas"/>
                <a:ea typeface="Consolas"/>
                <a:cs typeface="Consolas"/>
                <a:sym typeface="Consolas"/>
              </a:rPr>
              <a:t>value</a:t>
            </a:r>
            <a:endParaRPr sz="2000" b="1" i="0" u="none" strike="noStrike" cap="none" dirty="0">
              <a:solidFill>
                <a:srgbClr val="FF9900"/>
              </a:solidFill>
              <a:latin typeface="Consolas"/>
              <a:ea typeface="Consolas"/>
              <a:cs typeface="Consolas"/>
              <a:sym typeface="Consolas"/>
            </a:endParaRPr>
          </a:p>
        </p:txBody>
      </p:sp>
      <p:sp>
        <p:nvSpPr>
          <p:cNvPr id="510" name="Google Shape;510;p67"/>
          <p:cNvSpPr/>
          <p:nvPr/>
        </p:nvSpPr>
        <p:spPr>
          <a:xfrm>
            <a:off x="3205550" y="4366878"/>
            <a:ext cx="1078200" cy="272100"/>
          </a:xfrm>
          <a:prstGeom prst="rect">
            <a:avLst/>
          </a:prstGeom>
          <a:solidFill>
            <a:srgbClr val="CCCCCC"/>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A Register</a:t>
            </a:r>
            <a:endParaRPr sz="1400" b="1" i="0" u="none" strike="noStrike" cap="none">
              <a:solidFill>
                <a:srgbClr val="000000"/>
              </a:solidFill>
              <a:latin typeface="Calibri"/>
              <a:ea typeface="Calibri"/>
              <a:cs typeface="Calibri"/>
              <a:sym typeface="Calibri"/>
            </a:endParaRPr>
          </a:p>
        </p:txBody>
      </p:sp>
      <p:sp>
        <p:nvSpPr>
          <p:cNvPr id="511" name="Google Shape;511;p67"/>
          <p:cNvSpPr/>
          <p:nvPr/>
        </p:nvSpPr>
        <p:spPr>
          <a:xfrm>
            <a:off x="3205550" y="4638978"/>
            <a:ext cx="1078200" cy="522300"/>
          </a:xfrm>
          <a:prstGeom prst="rect">
            <a:avLst/>
          </a:prstGeom>
          <a:solidFill>
            <a:srgbClr val="EFEFEF"/>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rgbClr val="000000"/>
                </a:solidFill>
                <a:latin typeface="Courier New"/>
                <a:ea typeface="Courier New"/>
                <a:cs typeface="Courier New"/>
                <a:sym typeface="Courier New"/>
              </a:rPr>
              <a:t>0</a:t>
            </a:r>
            <a:endParaRPr sz="2000" b="1" i="0" u="none" strike="noStrike" cap="none">
              <a:solidFill>
                <a:srgbClr val="000000"/>
              </a:solidFill>
              <a:latin typeface="Courier New"/>
              <a:ea typeface="Courier New"/>
              <a:cs typeface="Courier New"/>
              <a:sym typeface="Courier New"/>
            </a:endParaRPr>
          </a:p>
        </p:txBody>
      </p:sp>
      <p:sp>
        <p:nvSpPr>
          <p:cNvPr id="512" name="Google Shape;512;p67"/>
          <p:cNvSpPr/>
          <p:nvPr/>
        </p:nvSpPr>
        <p:spPr>
          <a:xfrm>
            <a:off x="4368200" y="4366878"/>
            <a:ext cx="1078200" cy="272100"/>
          </a:xfrm>
          <a:prstGeom prst="rect">
            <a:avLst/>
          </a:prstGeom>
          <a:solidFill>
            <a:srgbClr val="CCCCCC"/>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D Register</a:t>
            </a:r>
            <a:endParaRPr sz="1400" b="1" i="0" u="none" strike="noStrike" cap="none">
              <a:solidFill>
                <a:srgbClr val="000000"/>
              </a:solidFill>
              <a:latin typeface="Calibri"/>
              <a:ea typeface="Calibri"/>
              <a:cs typeface="Calibri"/>
              <a:sym typeface="Calibri"/>
            </a:endParaRPr>
          </a:p>
        </p:txBody>
      </p:sp>
      <p:sp>
        <p:nvSpPr>
          <p:cNvPr id="513" name="Google Shape;513;p67"/>
          <p:cNvSpPr/>
          <p:nvPr/>
        </p:nvSpPr>
        <p:spPr>
          <a:xfrm>
            <a:off x="4368200" y="4638978"/>
            <a:ext cx="1078200" cy="522300"/>
          </a:xfrm>
          <a:prstGeom prst="rect">
            <a:avLst/>
          </a:prstGeom>
          <a:solidFill>
            <a:srgbClr val="EFEFEF"/>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rgbClr val="000000"/>
                </a:solidFill>
                <a:latin typeface="Courier New"/>
                <a:ea typeface="Courier New"/>
                <a:cs typeface="Courier New"/>
                <a:sym typeface="Courier New"/>
              </a:rPr>
              <a:t>0</a:t>
            </a:r>
            <a:endParaRPr sz="2000" b="1" i="0" u="none" strike="noStrike" cap="none">
              <a:solidFill>
                <a:srgbClr val="000000"/>
              </a:solidFill>
              <a:latin typeface="Courier New"/>
              <a:ea typeface="Courier New"/>
              <a:cs typeface="Courier New"/>
              <a:sym typeface="Courier New"/>
            </a:endParaRPr>
          </a:p>
        </p:txBody>
      </p:sp>
      <p:sp>
        <p:nvSpPr>
          <p:cNvPr id="514" name="Google Shape;514;p67"/>
          <p:cNvSpPr/>
          <p:nvPr/>
        </p:nvSpPr>
        <p:spPr>
          <a:xfrm>
            <a:off x="3205550" y="5730690"/>
            <a:ext cx="1078200" cy="272100"/>
          </a:xfrm>
          <a:prstGeom prst="rect">
            <a:avLst/>
          </a:prstGeom>
          <a:solidFill>
            <a:srgbClr val="CCCCCC"/>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A Register</a:t>
            </a:r>
            <a:endParaRPr sz="1400" b="1" i="0" u="none" strike="noStrike" cap="none">
              <a:solidFill>
                <a:srgbClr val="000000"/>
              </a:solidFill>
              <a:latin typeface="Calibri"/>
              <a:ea typeface="Calibri"/>
              <a:cs typeface="Calibri"/>
              <a:sym typeface="Calibri"/>
            </a:endParaRPr>
          </a:p>
        </p:txBody>
      </p:sp>
      <p:sp>
        <p:nvSpPr>
          <p:cNvPr id="515" name="Google Shape;515;p67"/>
          <p:cNvSpPr/>
          <p:nvPr/>
        </p:nvSpPr>
        <p:spPr>
          <a:xfrm>
            <a:off x="3205550" y="6002790"/>
            <a:ext cx="1078200" cy="522300"/>
          </a:xfrm>
          <a:prstGeom prst="rect">
            <a:avLst/>
          </a:prstGeom>
          <a:solidFill>
            <a:srgbClr val="EFEFEF"/>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rgbClr val="000000"/>
                </a:solidFill>
                <a:latin typeface="Courier New"/>
                <a:ea typeface="Courier New"/>
                <a:cs typeface="Courier New"/>
                <a:sym typeface="Courier New"/>
              </a:rPr>
              <a:t>21</a:t>
            </a:r>
            <a:endParaRPr sz="2000" b="1" i="0" u="none" strike="noStrike" cap="none">
              <a:solidFill>
                <a:srgbClr val="000000"/>
              </a:solidFill>
              <a:latin typeface="Courier New"/>
              <a:ea typeface="Courier New"/>
              <a:cs typeface="Courier New"/>
              <a:sym typeface="Courier New"/>
            </a:endParaRPr>
          </a:p>
        </p:txBody>
      </p:sp>
      <p:sp>
        <p:nvSpPr>
          <p:cNvPr id="516" name="Google Shape;516;p67"/>
          <p:cNvSpPr/>
          <p:nvPr/>
        </p:nvSpPr>
        <p:spPr>
          <a:xfrm>
            <a:off x="4368200" y="5730690"/>
            <a:ext cx="1078200" cy="272100"/>
          </a:xfrm>
          <a:prstGeom prst="rect">
            <a:avLst/>
          </a:prstGeom>
          <a:solidFill>
            <a:srgbClr val="CCCCCC"/>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D Register</a:t>
            </a:r>
            <a:endParaRPr sz="1400" b="1" i="0" u="none" strike="noStrike" cap="none">
              <a:solidFill>
                <a:srgbClr val="000000"/>
              </a:solidFill>
              <a:latin typeface="Calibri"/>
              <a:ea typeface="Calibri"/>
              <a:cs typeface="Calibri"/>
              <a:sym typeface="Calibri"/>
            </a:endParaRPr>
          </a:p>
        </p:txBody>
      </p:sp>
      <p:sp>
        <p:nvSpPr>
          <p:cNvPr id="517" name="Google Shape;517;p67"/>
          <p:cNvSpPr/>
          <p:nvPr/>
        </p:nvSpPr>
        <p:spPr>
          <a:xfrm>
            <a:off x="4368200" y="6002790"/>
            <a:ext cx="1078200" cy="522300"/>
          </a:xfrm>
          <a:prstGeom prst="rect">
            <a:avLst/>
          </a:prstGeom>
          <a:solidFill>
            <a:srgbClr val="EFEFEF"/>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rgbClr val="000000"/>
                </a:solidFill>
                <a:latin typeface="Courier New"/>
                <a:ea typeface="Courier New"/>
                <a:cs typeface="Courier New"/>
                <a:sym typeface="Courier New"/>
              </a:rPr>
              <a:t>0</a:t>
            </a:r>
            <a:endParaRPr sz="2000" b="1" i="0" u="none" strike="noStrike" cap="none">
              <a:solidFill>
                <a:srgbClr val="000000"/>
              </a:solidFill>
              <a:latin typeface="Courier New"/>
              <a:ea typeface="Courier New"/>
              <a:cs typeface="Courier New"/>
              <a:sym typeface="Courier New"/>
            </a:endParaRPr>
          </a:p>
        </p:txBody>
      </p:sp>
      <p:sp>
        <p:nvSpPr>
          <p:cNvPr id="518" name="Google Shape;518;p67"/>
          <p:cNvSpPr/>
          <p:nvPr/>
        </p:nvSpPr>
        <p:spPr>
          <a:xfrm>
            <a:off x="1289000" y="4697290"/>
            <a:ext cx="1314300" cy="1583400"/>
          </a:xfrm>
          <a:prstGeom prst="rect">
            <a:avLst/>
          </a:prstGeom>
          <a:solidFill>
            <a:srgbClr val="EFEFEF"/>
          </a:solidFill>
          <a:ln>
            <a:noFill/>
          </a:ln>
          <a:effectLst>
            <a:outerShdw blurRad="57150" dist="19050" dir="5400000" algn="bl" rotWithShape="0">
              <a:srgbClr val="000000">
                <a:alpha val="48235"/>
              </a:srgbClr>
            </a:outerShdw>
          </a:effectLst>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  ...</a:t>
            </a:r>
            <a:endParaRPr sz="16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600"/>
              <a:buFont typeface="Arial"/>
              <a:buNone/>
            </a:pPr>
            <a:endParaRPr sz="16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  @21</a:t>
            </a:r>
            <a:endParaRPr sz="16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600"/>
              <a:buFont typeface="Arial"/>
              <a:buNone/>
            </a:pPr>
            <a:endParaRPr sz="16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  ...</a:t>
            </a:r>
            <a:endParaRPr sz="1600" b="1" i="0" u="none" strike="noStrike" cap="none">
              <a:solidFill>
                <a:srgbClr val="000000"/>
              </a:solidFill>
              <a:latin typeface="Courier New"/>
              <a:ea typeface="Courier New"/>
              <a:cs typeface="Courier New"/>
              <a:sym typeface="Courier New"/>
            </a:endParaRPr>
          </a:p>
        </p:txBody>
      </p:sp>
      <p:cxnSp>
        <p:nvCxnSpPr>
          <p:cNvPr id="519" name="Google Shape;519;p67"/>
          <p:cNvCxnSpPr>
            <a:stCxn id="511" idx="1"/>
          </p:cNvCxnSpPr>
          <p:nvPr/>
        </p:nvCxnSpPr>
        <p:spPr>
          <a:xfrm flipH="1">
            <a:off x="1874750" y="4900128"/>
            <a:ext cx="1330800" cy="454800"/>
          </a:xfrm>
          <a:prstGeom prst="bentConnector3">
            <a:avLst>
              <a:gd name="adj1" fmla="val 24816"/>
            </a:avLst>
          </a:prstGeom>
          <a:noFill/>
          <a:ln w="28575" cap="flat" cmpd="sng">
            <a:solidFill>
              <a:srgbClr val="990000"/>
            </a:solidFill>
            <a:prstDash val="solid"/>
            <a:round/>
            <a:headEnd type="none" w="sm" len="sm"/>
            <a:tailEnd type="stealth" w="med" len="med"/>
          </a:ln>
        </p:spPr>
      </p:cxnSp>
      <p:cxnSp>
        <p:nvCxnSpPr>
          <p:cNvPr id="520" name="Google Shape;520;p67"/>
          <p:cNvCxnSpPr>
            <a:stCxn id="515" idx="1"/>
          </p:cNvCxnSpPr>
          <p:nvPr/>
        </p:nvCxnSpPr>
        <p:spPr>
          <a:xfrm rot="10800000">
            <a:off x="1884350" y="5636640"/>
            <a:ext cx="1321200" cy="627300"/>
          </a:xfrm>
          <a:prstGeom prst="bentConnector3">
            <a:avLst>
              <a:gd name="adj1" fmla="val 25730"/>
            </a:avLst>
          </a:prstGeom>
          <a:noFill/>
          <a:ln w="28575" cap="flat" cmpd="sng">
            <a:solidFill>
              <a:srgbClr val="990000"/>
            </a:solidFill>
            <a:prstDash val="solid"/>
            <a:round/>
            <a:headEnd type="none" w="sm" len="sm"/>
            <a:tailEnd type="stealth" w="med" len="med"/>
          </a:ln>
        </p:spPr>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0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01">
                                            <p:txEl>
                                              <p:pRg st="5" end="5"/>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1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11"/>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12"/>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1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14"/>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15"/>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516"/>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517"/>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518"/>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519"/>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5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3" grpId="0"/>
      <p:bldP spid="510" grpId="0" animBg="1"/>
      <p:bldP spid="511" grpId="0" animBg="1"/>
      <p:bldP spid="512" grpId="0" animBg="1"/>
      <p:bldP spid="513" grpId="0" animBg="1"/>
      <p:bldP spid="514" grpId="0" animBg="1"/>
      <p:bldP spid="515" grpId="0" animBg="1"/>
      <p:bldP spid="516" grpId="0" animBg="1"/>
      <p:bldP spid="517" grpId="0" animBg="1"/>
      <p:bldP spid="518"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524"/>
        <p:cNvGrpSpPr/>
        <p:nvPr/>
      </p:nvGrpSpPr>
      <p:grpSpPr>
        <a:xfrm>
          <a:off x="0" y="0"/>
          <a:ext cx="0" cy="0"/>
          <a:chOff x="0" y="0"/>
          <a:chExt cx="0" cy="0"/>
        </a:xfrm>
      </p:grpSpPr>
      <p:sp>
        <p:nvSpPr>
          <p:cNvPr id="525" name="Google Shape;525;p68"/>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Hack: Symbols</a:t>
            </a:r>
            <a:endParaRPr/>
          </a:p>
        </p:txBody>
      </p:sp>
      <p:sp>
        <p:nvSpPr>
          <p:cNvPr id="526" name="Google Shape;526;p68"/>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Symbols are simply an </a:t>
            </a:r>
            <a:r>
              <a:rPr lang="en-US" u="sng" dirty="0"/>
              <a:t>alias</a:t>
            </a:r>
            <a:r>
              <a:rPr lang="en-US" dirty="0"/>
              <a:t> for some address</a:t>
            </a:r>
            <a:endParaRPr dirty="0"/>
          </a:p>
          <a:p>
            <a:pPr marL="640080" lvl="1" indent="-283464" algn="l" rtl="0">
              <a:lnSpc>
                <a:spcPct val="110000"/>
              </a:lnSpc>
              <a:spcBef>
                <a:spcPts val="24"/>
              </a:spcBef>
              <a:spcAft>
                <a:spcPts val="0"/>
              </a:spcAft>
              <a:buSzPts val="2420"/>
              <a:buChar char="▪"/>
            </a:pPr>
            <a:r>
              <a:rPr lang="en-US" dirty="0"/>
              <a:t>Only in the symbolic code—don’t turn into a binary instruction</a:t>
            </a:r>
            <a:endParaRPr dirty="0"/>
          </a:p>
          <a:p>
            <a:pPr marL="640080" lvl="1" indent="-283464" algn="l" rtl="0">
              <a:lnSpc>
                <a:spcPct val="110000"/>
              </a:lnSpc>
              <a:spcBef>
                <a:spcPts val="24"/>
              </a:spcBef>
              <a:spcAft>
                <a:spcPts val="0"/>
              </a:spcAft>
              <a:buSzPts val="2420"/>
              <a:buChar char="▪"/>
            </a:pPr>
            <a:r>
              <a:rPr lang="en-US" dirty="0"/>
              <a:t>Assembler converts use of that symbol to its value instead</a:t>
            </a:r>
            <a:endParaRPr dirty="0"/>
          </a:p>
          <a:p>
            <a:pPr marL="640080" lvl="1" indent="-129794" algn="l" rtl="0">
              <a:lnSpc>
                <a:spcPct val="110000"/>
              </a:lnSpc>
              <a:spcBef>
                <a:spcPts val="24"/>
              </a:spcBef>
              <a:spcAft>
                <a:spcPts val="0"/>
              </a:spcAft>
              <a:buSzPts val="2420"/>
              <a:buNone/>
            </a:pPr>
            <a:endParaRPr dirty="0"/>
          </a:p>
          <a:p>
            <a:pPr marL="347472" lvl="0" indent="-347472" algn="l" rtl="0">
              <a:lnSpc>
                <a:spcPct val="110000"/>
              </a:lnSpc>
              <a:spcBef>
                <a:spcPts val="440"/>
              </a:spcBef>
              <a:spcAft>
                <a:spcPts val="0"/>
              </a:spcAft>
              <a:buSzPts val="2080"/>
              <a:buFont typeface="Noto Sans Symbols"/>
              <a:buChar char="❖"/>
            </a:pPr>
            <a:r>
              <a:rPr lang="en-US" dirty="0"/>
              <a:t>Example:</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215392" algn="l" rtl="0">
              <a:lnSpc>
                <a:spcPct val="110000"/>
              </a:lnSpc>
              <a:spcBef>
                <a:spcPts val="440"/>
              </a:spcBef>
              <a:spcAft>
                <a:spcPts val="0"/>
              </a:spcAft>
              <a:buSzPts val="2080"/>
              <a:buFont typeface="Noto Sans Symbols"/>
              <a:buNone/>
            </a:pPr>
            <a:endParaRPr dirty="0"/>
          </a:p>
        </p:txBody>
      </p:sp>
      <p:sp>
        <p:nvSpPr>
          <p:cNvPr id="527" name="Google Shape;527;p68"/>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35</a:t>
            </a:fld>
            <a:endParaRPr/>
          </a:p>
        </p:txBody>
      </p:sp>
      <p:sp>
        <p:nvSpPr>
          <p:cNvPr id="528" name="Google Shape;528;p68"/>
          <p:cNvSpPr/>
          <p:nvPr/>
        </p:nvSpPr>
        <p:spPr>
          <a:xfrm>
            <a:off x="1308400" y="4012950"/>
            <a:ext cx="1314300" cy="2284500"/>
          </a:xfrm>
          <a:prstGeom prst="rect">
            <a:avLst/>
          </a:prstGeom>
          <a:solidFill>
            <a:srgbClr val="EFEFEF"/>
          </a:solidFill>
          <a:ln>
            <a:noFill/>
          </a:ln>
          <a:effectLst>
            <a:outerShdw blurRad="57150" dist="19050" dir="5400000" algn="bl" rotWithShape="0">
              <a:srgbClr val="000000">
                <a:alpha val="48235"/>
              </a:srgbClr>
            </a:outerShdw>
          </a:effectLst>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  @3</a:t>
            </a:r>
            <a:endParaRPr sz="16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  D=0</a:t>
            </a:r>
            <a:endParaRPr sz="16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(LOOP)  </a:t>
            </a:r>
            <a:endParaRPr sz="16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  @21</a:t>
            </a:r>
            <a:endParaRPr sz="16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  D=1</a:t>
            </a:r>
            <a:endParaRPr sz="16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  @</a:t>
            </a:r>
            <a:r>
              <a:rPr lang="en-US" sz="1600" b="1" i="0" u="none" strike="noStrike" cap="none">
                <a:solidFill>
                  <a:srgbClr val="CC0000"/>
                </a:solidFill>
                <a:latin typeface="Courier New"/>
                <a:ea typeface="Courier New"/>
                <a:cs typeface="Courier New"/>
                <a:sym typeface="Courier New"/>
              </a:rPr>
              <a:t>LOOP</a:t>
            </a:r>
            <a:endParaRPr sz="1600" b="1" i="0" u="none" strike="noStrike" cap="none">
              <a:solidFill>
                <a:srgbClr val="CC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600"/>
              <a:buFont typeface="Arial"/>
              <a:buNone/>
            </a:pPr>
            <a:endParaRPr sz="16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  ...</a:t>
            </a:r>
            <a:endParaRPr sz="1600" b="1" i="0" u="none" strike="noStrike" cap="none">
              <a:solidFill>
                <a:srgbClr val="000000"/>
              </a:solidFill>
              <a:latin typeface="Courier New"/>
              <a:ea typeface="Courier New"/>
              <a:cs typeface="Courier New"/>
              <a:sym typeface="Courier New"/>
            </a:endParaRPr>
          </a:p>
        </p:txBody>
      </p:sp>
      <p:sp>
        <p:nvSpPr>
          <p:cNvPr id="529" name="Google Shape;529;p68"/>
          <p:cNvSpPr txBox="1"/>
          <p:nvPr/>
        </p:nvSpPr>
        <p:spPr>
          <a:xfrm>
            <a:off x="815925" y="4013000"/>
            <a:ext cx="492600" cy="2284500"/>
          </a:xfrm>
          <a:prstGeom prst="rect">
            <a:avLst/>
          </a:prstGeom>
          <a:noFill/>
          <a:ln>
            <a:noFill/>
          </a:ln>
        </p:spPr>
        <p:txBody>
          <a:bodyPr spcFirstLastPara="1" wrap="square" lIns="91425" tIns="91425" rIns="91425" bIns="91425" anchor="ctr" anchorCtr="0">
            <a:noAutofit/>
          </a:bodyPr>
          <a:lstStyle/>
          <a:p>
            <a:pPr marL="0" marR="0" lvl="0" indent="0" algn="r" rtl="0">
              <a:lnSpc>
                <a:spcPct val="10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00</a:t>
            </a:r>
            <a:endParaRPr sz="1600" b="1" i="0" u="none" strike="noStrike" cap="none">
              <a:solidFill>
                <a:srgbClr val="000000"/>
              </a:solidFill>
              <a:latin typeface="Courier New"/>
              <a:ea typeface="Courier New"/>
              <a:cs typeface="Courier New"/>
              <a:sym typeface="Courier New"/>
            </a:endParaRPr>
          </a:p>
          <a:p>
            <a:pPr marL="0" marR="0" lvl="0" indent="0" algn="r" rtl="0">
              <a:lnSpc>
                <a:spcPct val="10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01</a:t>
            </a:r>
            <a:endParaRPr sz="1600" b="1" i="0" u="none" strike="noStrike" cap="none">
              <a:solidFill>
                <a:srgbClr val="000000"/>
              </a:solidFill>
              <a:latin typeface="Courier New"/>
              <a:ea typeface="Courier New"/>
              <a:cs typeface="Courier New"/>
              <a:sym typeface="Courier New"/>
            </a:endParaRPr>
          </a:p>
          <a:p>
            <a:pPr marL="0" marR="0" lvl="0" indent="0" algn="r" rtl="0">
              <a:lnSpc>
                <a:spcPct val="100000"/>
              </a:lnSpc>
              <a:spcBef>
                <a:spcPts val="0"/>
              </a:spcBef>
              <a:spcAft>
                <a:spcPts val="0"/>
              </a:spcAft>
              <a:buClr>
                <a:srgbClr val="000000"/>
              </a:buClr>
              <a:buSzPts val="1600"/>
              <a:buFont typeface="Arial"/>
              <a:buNone/>
            </a:pPr>
            <a:endParaRPr sz="1600" b="1" i="0" u="none" strike="noStrike" cap="none">
              <a:solidFill>
                <a:srgbClr val="000000"/>
              </a:solidFill>
              <a:latin typeface="Courier New"/>
              <a:ea typeface="Courier New"/>
              <a:cs typeface="Courier New"/>
              <a:sym typeface="Courier New"/>
            </a:endParaRPr>
          </a:p>
          <a:p>
            <a:pPr marL="0" marR="0" lvl="0" indent="0" algn="r" rtl="0">
              <a:lnSpc>
                <a:spcPct val="10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02</a:t>
            </a:r>
            <a:endParaRPr sz="1600" b="1" i="0" u="none" strike="noStrike" cap="none">
              <a:solidFill>
                <a:srgbClr val="000000"/>
              </a:solidFill>
              <a:latin typeface="Courier New"/>
              <a:ea typeface="Courier New"/>
              <a:cs typeface="Courier New"/>
              <a:sym typeface="Courier New"/>
            </a:endParaRPr>
          </a:p>
          <a:p>
            <a:pPr marL="0" marR="0" lvl="0" indent="0" algn="r" rtl="0">
              <a:lnSpc>
                <a:spcPct val="10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03</a:t>
            </a:r>
            <a:endParaRPr sz="1600" b="1" i="0" u="none" strike="noStrike" cap="none">
              <a:solidFill>
                <a:srgbClr val="000000"/>
              </a:solidFill>
              <a:latin typeface="Courier New"/>
              <a:ea typeface="Courier New"/>
              <a:cs typeface="Courier New"/>
              <a:sym typeface="Courier New"/>
            </a:endParaRPr>
          </a:p>
          <a:p>
            <a:pPr marL="0" marR="0" lvl="0" indent="0" algn="r" rtl="0">
              <a:lnSpc>
                <a:spcPct val="10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04</a:t>
            </a:r>
            <a:endParaRPr sz="1600" b="1" i="0" u="none" strike="noStrike" cap="none">
              <a:solidFill>
                <a:srgbClr val="000000"/>
              </a:solidFill>
              <a:latin typeface="Courier New"/>
              <a:ea typeface="Courier New"/>
              <a:cs typeface="Courier New"/>
              <a:sym typeface="Courier New"/>
            </a:endParaRPr>
          </a:p>
          <a:p>
            <a:pPr marL="0" marR="0" lvl="0" indent="0" algn="r" rtl="0">
              <a:lnSpc>
                <a:spcPct val="100000"/>
              </a:lnSpc>
              <a:spcBef>
                <a:spcPts val="0"/>
              </a:spcBef>
              <a:spcAft>
                <a:spcPts val="0"/>
              </a:spcAft>
              <a:buClr>
                <a:srgbClr val="000000"/>
              </a:buClr>
              <a:buSzPts val="1600"/>
              <a:buFont typeface="Arial"/>
              <a:buNone/>
            </a:pPr>
            <a:endParaRPr sz="1600" b="1" i="0" u="none" strike="noStrike" cap="none">
              <a:solidFill>
                <a:srgbClr val="000000"/>
              </a:solidFill>
              <a:latin typeface="Courier New"/>
              <a:ea typeface="Courier New"/>
              <a:cs typeface="Courier New"/>
              <a:sym typeface="Courier New"/>
            </a:endParaRPr>
          </a:p>
          <a:p>
            <a:pPr marL="0" marR="0" lvl="0" indent="0" algn="r" rtl="0">
              <a:lnSpc>
                <a:spcPct val="100000"/>
              </a:lnSpc>
              <a:spcBef>
                <a:spcPts val="0"/>
              </a:spcBef>
              <a:spcAft>
                <a:spcPts val="0"/>
              </a:spcAft>
              <a:buClr>
                <a:srgbClr val="000000"/>
              </a:buClr>
              <a:buSzPts val="1600"/>
              <a:buFont typeface="Arial"/>
              <a:buNone/>
            </a:pPr>
            <a:endParaRPr sz="1600" b="1" i="0" u="none" strike="noStrike" cap="none">
              <a:solidFill>
                <a:srgbClr val="000000"/>
              </a:solidFill>
              <a:latin typeface="Courier New"/>
              <a:ea typeface="Courier New"/>
              <a:cs typeface="Courier New"/>
              <a:sym typeface="Courier New"/>
            </a:endParaRPr>
          </a:p>
        </p:txBody>
      </p:sp>
      <p:sp>
        <p:nvSpPr>
          <p:cNvPr id="530" name="Google Shape;530;p68"/>
          <p:cNvSpPr/>
          <p:nvPr/>
        </p:nvSpPr>
        <p:spPr>
          <a:xfrm>
            <a:off x="5560049" y="4012925"/>
            <a:ext cx="2225825" cy="2284500"/>
          </a:xfrm>
          <a:prstGeom prst="rect">
            <a:avLst/>
          </a:prstGeom>
          <a:solidFill>
            <a:srgbClr val="CFE2F3"/>
          </a:solidFill>
          <a:ln>
            <a:noFill/>
          </a:ln>
          <a:effectLst>
            <a:outerShdw blurRad="57150" dist="19050" dir="5400000" algn="bl" rotWithShape="0">
              <a:srgbClr val="000000">
                <a:alpha val="48235"/>
              </a:srgbClr>
            </a:outerShdw>
          </a:effectLst>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100"/>
              <a:buFont typeface="Arial"/>
              <a:buNone/>
            </a:pPr>
            <a:r>
              <a:rPr lang="en-US" sz="1600" b="1" i="0" u="none" strike="noStrike" cap="none">
                <a:solidFill>
                  <a:srgbClr val="000000"/>
                </a:solidFill>
                <a:latin typeface="Courier New"/>
                <a:ea typeface="Courier New"/>
                <a:cs typeface="Courier New"/>
                <a:sym typeface="Courier New"/>
              </a:rPr>
              <a:t>0000000000000011</a:t>
            </a:r>
            <a:endParaRPr sz="16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chemeClr val="dk1"/>
              </a:buClr>
              <a:buSzPts val="1100"/>
              <a:buFont typeface="Arial"/>
              <a:buNone/>
            </a:pPr>
            <a:r>
              <a:rPr lang="en-US" sz="1600" b="1" i="0" u="none" strike="noStrike" cap="none">
                <a:solidFill>
                  <a:srgbClr val="000000"/>
                </a:solidFill>
                <a:latin typeface="Courier New"/>
                <a:ea typeface="Courier New"/>
                <a:cs typeface="Courier New"/>
                <a:sym typeface="Courier New"/>
              </a:rPr>
              <a:t>1110101010010000</a:t>
            </a:r>
            <a:endParaRPr sz="16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chemeClr val="dk1"/>
              </a:buClr>
              <a:buSzPts val="1100"/>
              <a:buFont typeface="Arial"/>
              <a:buNone/>
            </a:pPr>
            <a:r>
              <a:rPr lang="en-US" sz="1600" b="1" i="0" u="none" strike="noStrike" cap="none">
                <a:solidFill>
                  <a:srgbClr val="000000"/>
                </a:solidFill>
                <a:latin typeface="Courier New"/>
                <a:ea typeface="Courier New"/>
                <a:cs typeface="Courier New"/>
                <a:sym typeface="Courier New"/>
              </a:rPr>
              <a:t>0000000000010101</a:t>
            </a:r>
            <a:endParaRPr sz="16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chemeClr val="dk1"/>
              </a:buClr>
              <a:buSzPts val="1100"/>
              <a:buFont typeface="Arial"/>
              <a:buNone/>
            </a:pPr>
            <a:r>
              <a:rPr lang="en-US" sz="1600" b="1" i="0" u="none" strike="noStrike" cap="none">
                <a:solidFill>
                  <a:srgbClr val="000000"/>
                </a:solidFill>
                <a:latin typeface="Courier New"/>
                <a:ea typeface="Courier New"/>
                <a:cs typeface="Courier New"/>
                <a:sym typeface="Courier New"/>
              </a:rPr>
              <a:t>1110111111010000</a:t>
            </a:r>
            <a:endParaRPr sz="16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chemeClr val="dk1"/>
              </a:buClr>
              <a:buSzPts val="1100"/>
              <a:buFont typeface="Arial"/>
              <a:buNone/>
            </a:pPr>
            <a:r>
              <a:rPr lang="en-US" sz="1600" b="1" i="0" u="none" strike="noStrike" cap="none">
                <a:solidFill>
                  <a:srgbClr val="000000"/>
                </a:solidFill>
                <a:latin typeface="Courier New"/>
                <a:ea typeface="Courier New"/>
                <a:cs typeface="Courier New"/>
                <a:sym typeface="Courier New"/>
              </a:rPr>
              <a:t>00000000000000</a:t>
            </a:r>
            <a:r>
              <a:rPr lang="en-US" sz="1600" b="1" i="0" u="none" strike="noStrike" cap="none">
                <a:solidFill>
                  <a:srgbClr val="CC0000"/>
                </a:solidFill>
                <a:latin typeface="Courier New"/>
                <a:ea typeface="Courier New"/>
                <a:cs typeface="Courier New"/>
                <a:sym typeface="Courier New"/>
              </a:rPr>
              <a:t>10</a:t>
            </a:r>
            <a:endParaRPr sz="1600" b="1" i="0" u="none" strike="noStrike" cap="none">
              <a:solidFill>
                <a:srgbClr val="CC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600"/>
              <a:buFont typeface="Arial"/>
              <a:buNone/>
            </a:pPr>
            <a:endParaRPr sz="16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a:t>
            </a:r>
            <a:endParaRPr sz="1600" b="1" i="0" u="none" strike="noStrike" cap="none">
              <a:solidFill>
                <a:srgbClr val="000000"/>
              </a:solidFill>
              <a:latin typeface="Courier New"/>
              <a:ea typeface="Courier New"/>
              <a:cs typeface="Courier New"/>
              <a:sym typeface="Courier New"/>
            </a:endParaRPr>
          </a:p>
        </p:txBody>
      </p:sp>
      <p:sp>
        <p:nvSpPr>
          <p:cNvPr id="531" name="Google Shape;531;p68"/>
          <p:cNvSpPr txBox="1"/>
          <p:nvPr/>
        </p:nvSpPr>
        <p:spPr>
          <a:xfrm>
            <a:off x="5067450" y="4012975"/>
            <a:ext cx="492600" cy="2284500"/>
          </a:xfrm>
          <a:prstGeom prst="rect">
            <a:avLst/>
          </a:prstGeom>
          <a:noFill/>
          <a:ln>
            <a:noFill/>
          </a:ln>
        </p:spPr>
        <p:txBody>
          <a:bodyPr spcFirstLastPara="1" wrap="square" lIns="91425" tIns="91425" rIns="91425" bIns="91425" anchor="ctr" anchorCtr="0">
            <a:noAutofit/>
          </a:bodyPr>
          <a:lstStyle/>
          <a:p>
            <a:pPr marL="0" marR="0" lvl="0" indent="0" algn="r" rtl="0">
              <a:lnSpc>
                <a:spcPct val="10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00</a:t>
            </a:r>
            <a:endParaRPr sz="1600" b="1" i="0" u="none" strike="noStrike" cap="none">
              <a:solidFill>
                <a:srgbClr val="000000"/>
              </a:solidFill>
              <a:latin typeface="Courier New"/>
              <a:ea typeface="Courier New"/>
              <a:cs typeface="Courier New"/>
              <a:sym typeface="Courier New"/>
            </a:endParaRPr>
          </a:p>
          <a:p>
            <a:pPr marL="0" marR="0" lvl="0" indent="0" algn="r" rtl="0">
              <a:lnSpc>
                <a:spcPct val="10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01</a:t>
            </a:r>
            <a:endParaRPr sz="1600" b="1" i="0" u="none" strike="noStrike" cap="none">
              <a:solidFill>
                <a:srgbClr val="000000"/>
              </a:solidFill>
              <a:latin typeface="Courier New"/>
              <a:ea typeface="Courier New"/>
              <a:cs typeface="Courier New"/>
              <a:sym typeface="Courier New"/>
            </a:endParaRPr>
          </a:p>
          <a:p>
            <a:pPr marL="0" marR="0" lvl="0" indent="0" algn="r" rtl="0">
              <a:lnSpc>
                <a:spcPct val="10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02</a:t>
            </a:r>
            <a:endParaRPr sz="1600" b="1" i="0" u="none" strike="noStrike" cap="none">
              <a:solidFill>
                <a:srgbClr val="000000"/>
              </a:solidFill>
              <a:latin typeface="Courier New"/>
              <a:ea typeface="Courier New"/>
              <a:cs typeface="Courier New"/>
              <a:sym typeface="Courier New"/>
            </a:endParaRPr>
          </a:p>
          <a:p>
            <a:pPr marL="0" marR="0" lvl="0" indent="0" algn="r" rtl="0">
              <a:lnSpc>
                <a:spcPct val="10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03</a:t>
            </a:r>
            <a:endParaRPr sz="1600" b="1" i="0" u="none" strike="noStrike" cap="none">
              <a:solidFill>
                <a:srgbClr val="000000"/>
              </a:solidFill>
              <a:latin typeface="Courier New"/>
              <a:ea typeface="Courier New"/>
              <a:cs typeface="Courier New"/>
              <a:sym typeface="Courier New"/>
            </a:endParaRPr>
          </a:p>
          <a:p>
            <a:pPr marL="0" marR="0" lvl="0" indent="0" algn="r" rtl="0">
              <a:lnSpc>
                <a:spcPct val="10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04</a:t>
            </a:r>
            <a:endParaRPr sz="1600" b="1" i="0" u="none" strike="noStrike" cap="none">
              <a:solidFill>
                <a:srgbClr val="000000"/>
              </a:solidFill>
              <a:latin typeface="Courier New"/>
              <a:ea typeface="Courier New"/>
              <a:cs typeface="Courier New"/>
              <a:sym typeface="Courier New"/>
            </a:endParaRPr>
          </a:p>
          <a:p>
            <a:pPr marL="0" marR="0" lvl="0" indent="0" algn="r" rtl="0">
              <a:lnSpc>
                <a:spcPct val="100000"/>
              </a:lnSpc>
              <a:spcBef>
                <a:spcPts val="0"/>
              </a:spcBef>
              <a:spcAft>
                <a:spcPts val="0"/>
              </a:spcAft>
              <a:buClr>
                <a:srgbClr val="000000"/>
              </a:buClr>
              <a:buSzPts val="1600"/>
              <a:buFont typeface="Arial"/>
              <a:buNone/>
            </a:pPr>
            <a:endParaRPr sz="1600" b="1" i="0" u="none" strike="noStrike" cap="none">
              <a:solidFill>
                <a:srgbClr val="000000"/>
              </a:solidFill>
              <a:latin typeface="Courier New"/>
              <a:ea typeface="Courier New"/>
              <a:cs typeface="Courier New"/>
              <a:sym typeface="Courier New"/>
            </a:endParaRPr>
          </a:p>
          <a:p>
            <a:pPr marL="0" marR="0" lvl="0" indent="0" algn="r" rtl="0">
              <a:lnSpc>
                <a:spcPct val="100000"/>
              </a:lnSpc>
              <a:spcBef>
                <a:spcPts val="0"/>
              </a:spcBef>
              <a:spcAft>
                <a:spcPts val="0"/>
              </a:spcAft>
              <a:buClr>
                <a:srgbClr val="000000"/>
              </a:buClr>
              <a:buSzPts val="1600"/>
              <a:buFont typeface="Arial"/>
              <a:buNone/>
            </a:pPr>
            <a:endParaRPr sz="1600" b="1" i="0" u="none" strike="noStrike" cap="none">
              <a:solidFill>
                <a:srgbClr val="000000"/>
              </a:solidFill>
              <a:latin typeface="Courier New"/>
              <a:ea typeface="Courier New"/>
              <a:cs typeface="Courier New"/>
              <a:sym typeface="Courier New"/>
            </a:endParaRPr>
          </a:p>
        </p:txBody>
      </p:sp>
      <p:sp>
        <p:nvSpPr>
          <p:cNvPr id="532" name="Google Shape;532;p68"/>
          <p:cNvSpPr txBox="1"/>
          <p:nvPr/>
        </p:nvSpPr>
        <p:spPr>
          <a:xfrm>
            <a:off x="3304613" y="4695650"/>
            <a:ext cx="1573500" cy="3651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CC0000"/>
                </a:solidFill>
                <a:latin typeface="Calibri"/>
                <a:ea typeface="Calibri"/>
                <a:cs typeface="Calibri"/>
                <a:sym typeface="Calibri"/>
              </a:rPr>
              <a:t>Assemble</a:t>
            </a:r>
            <a:endParaRPr sz="1400" b="1" i="0" u="none" strike="noStrike" cap="none">
              <a:solidFill>
                <a:srgbClr val="CC0000"/>
              </a:solidFill>
              <a:latin typeface="Calibri"/>
              <a:ea typeface="Calibri"/>
              <a:cs typeface="Calibri"/>
              <a:sym typeface="Calibri"/>
            </a:endParaRPr>
          </a:p>
        </p:txBody>
      </p:sp>
      <p:sp>
        <p:nvSpPr>
          <p:cNvPr id="533" name="Google Shape;533;p68"/>
          <p:cNvSpPr/>
          <p:nvPr/>
        </p:nvSpPr>
        <p:spPr>
          <a:xfrm>
            <a:off x="3182013" y="4992750"/>
            <a:ext cx="1423200" cy="453000"/>
          </a:xfrm>
          <a:prstGeom prst="rightArrow">
            <a:avLst>
              <a:gd name="adj1" fmla="val 50000"/>
              <a:gd name="adj2" fmla="val 50000"/>
            </a:avLst>
          </a:prstGeom>
          <a:solidFill>
            <a:srgbClr val="CC000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34" name="Google Shape;534;p68"/>
          <p:cNvSpPr/>
          <p:nvPr/>
        </p:nvSpPr>
        <p:spPr>
          <a:xfrm>
            <a:off x="3156725" y="3564975"/>
            <a:ext cx="1869300" cy="981000"/>
          </a:xfrm>
          <a:prstGeom prst="cloudCallout">
            <a:avLst>
              <a:gd name="adj1" fmla="val -20833"/>
              <a:gd name="adj2" fmla="val 62500"/>
            </a:avLst>
          </a:prstGeom>
          <a:solidFill>
            <a:srgbClr val="F4CCCC"/>
          </a:solidFill>
          <a:ln w="28575" cap="flat" cmpd="sng">
            <a:solidFill>
              <a:srgbClr val="CC0000"/>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LOOP = 02</a:t>
            </a:r>
            <a:endParaRPr sz="1400" b="1" i="0" u="none" strike="noStrike" cap="none">
              <a:solidFill>
                <a:srgbClr val="000000"/>
              </a:solidFill>
              <a:latin typeface="Courier New"/>
              <a:ea typeface="Courier New"/>
              <a:cs typeface="Courier New"/>
              <a:sym typeface="Courier New"/>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26">
                                            <p:txEl>
                                              <p:pRg st="4" end="4"/>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28"/>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2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3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31"/>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32"/>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3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8" grpId="0" animBg="1"/>
      <p:bldP spid="529" grpId="0"/>
      <p:bldP spid="530" grpId="0" animBg="1"/>
      <p:bldP spid="531" grpId="0"/>
      <p:bldP spid="532" grpId="0"/>
      <p:bldP spid="533" grpId="0" animBg="1"/>
      <p:bldP spid="534"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538"/>
        <p:cNvGrpSpPr/>
        <p:nvPr/>
      </p:nvGrpSpPr>
      <p:grpSpPr>
        <a:xfrm>
          <a:off x="0" y="0"/>
          <a:ext cx="0" cy="0"/>
          <a:chOff x="0" y="0"/>
          <a:chExt cx="0" cy="0"/>
        </a:xfrm>
      </p:grpSpPr>
      <p:sp>
        <p:nvSpPr>
          <p:cNvPr id="539" name="Google Shape;539;p69"/>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Hack: Built-In Symbols</a:t>
            </a:r>
            <a:endParaRPr/>
          </a:p>
        </p:txBody>
      </p:sp>
      <p:sp>
        <p:nvSpPr>
          <p:cNvPr id="540" name="Google Shape;540;p69"/>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Using </a:t>
            </a:r>
            <a:r>
              <a:rPr lang="en-US" b="1" dirty="0">
                <a:latin typeface="Courier New"/>
                <a:ea typeface="Courier New"/>
                <a:cs typeface="Courier New"/>
                <a:sym typeface="Courier New"/>
              </a:rPr>
              <a:t>( )</a:t>
            </a:r>
            <a:r>
              <a:rPr lang="en-US" b="1" dirty="0">
                <a:latin typeface="Calibri"/>
                <a:ea typeface="Calibri"/>
                <a:cs typeface="Calibri"/>
                <a:sym typeface="Calibri"/>
              </a:rPr>
              <a:t> </a:t>
            </a:r>
            <a:r>
              <a:rPr lang="en-US" dirty="0"/>
              <a:t>defines a symbol in ROM / Instructions</a:t>
            </a:r>
            <a:endParaRPr dirty="0"/>
          </a:p>
          <a:p>
            <a:pPr marL="347472" lvl="0" indent="-347472" algn="l" rtl="0">
              <a:lnSpc>
                <a:spcPct val="110000"/>
              </a:lnSpc>
              <a:spcBef>
                <a:spcPts val="440"/>
              </a:spcBef>
              <a:spcAft>
                <a:spcPts val="0"/>
              </a:spcAft>
              <a:buSzPts val="2080"/>
              <a:buFont typeface="Noto Sans Symbols"/>
              <a:buChar char="❖"/>
            </a:pPr>
            <a:r>
              <a:rPr lang="en-US" dirty="0"/>
              <a:t>Assembler knows a few built-in symbols in RAM / Data</a:t>
            </a:r>
            <a:endParaRPr dirty="0"/>
          </a:p>
          <a:p>
            <a:pPr marL="347472" lvl="0" indent="-347472" algn="l" rtl="0">
              <a:lnSpc>
                <a:spcPct val="110000"/>
              </a:lnSpc>
              <a:spcBef>
                <a:spcPts val="440"/>
              </a:spcBef>
              <a:spcAft>
                <a:spcPts val="0"/>
              </a:spcAft>
              <a:buSzPts val="2080"/>
              <a:buFont typeface="Noto Sans Symbols"/>
              <a:buChar char="❖"/>
            </a:pPr>
            <a:r>
              <a:rPr lang="en-US" b="1" dirty="0">
                <a:latin typeface="Courier New"/>
                <a:ea typeface="Courier New"/>
                <a:cs typeface="Courier New"/>
                <a:sym typeface="Courier New"/>
              </a:rPr>
              <a:t>R0, R1, ..., R15</a:t>
            </a:r>
            <a:r>
              <a:rPr lang="en-US" dirty="0"/>
              <a:t>: Correspond to addresses at the very beginning of RAM (0, 1, …, 15)</a:t>
            </a:r>
            <a:endParaRPr dirty="0"/>
          </a:p>
          <a:p>
            <a:pPr marL="640080" lvl="1" indent="-283464" algn="l" rtl="0">
              <a:lnSpc>
                <a:spcPct val="110000"/>
              </a:lnSpc>
              <a:spcBef>
                <a:spcPts val="24"/>
              </a:spcBef>
              <a:spcAft>
                <a:spcPts val="0"/>
              </a:spcAft>
              <a:buSzPts val="2420"/>
              <a:buChar char="▪"/>
            </a:pPr>
            <a:r>
              <a:rPr lang="en-US" dirty="0"/>
              <a:t>“Virtual registers,” Useful to store variables</a:t>
            </a:r>
            <a:endParaRPr dirty="0"/>
          </a:p>
          <a:p>
            <a:pPr marL="347472" lvl="0" indent="-347472" algn="l" rtl="0">
              <a:lnSpc>
                <a:spcPct val="110000"/>
              </a:lnSpc>
              <a:spcBef>
                <a:spcPts val="440"/>
              </a:spcBef>
              <a:spcAft>
                <a:spcPts val="0"/>
              </a:spcAft>
              <a:buSzPts val="2080"/>
              <a:buFont typeface="Noto Sans Symbols"/>
              <a:buChar char="❖"/>
            </a:pPr>
            <a:r>
              <a:rPr lang="en-US" b="1" dirty="0">
                <a:latin typeface="Courier New"/>
                <a:ea typeface="Courier New"/>
                <a:cs typeface="Courier New"/>
                <a:sym typeface="Courier New"/>
              </a:rPr>
              <a:t>SCREEN, KBD</a:t>
            </a:r>
            <a:r>
              <a:rPr lang="en-US" dirty="0"/>
              <a:t>: Base of I/O Memory Maps</a:t>
            </a:r>
            <a:endParaRPr dirty="0"/>
          </a:p>
          <a:p>
            <a:pPr marL="347472" lvl="0" indent="-347472" algn="l" rtl="0">
              <a:lnSpc>
                <a:spcPct val="110000"/>
              </a:lnSpc>
              <a:spcBef>
                <a:spcPts val="440"/>
              </a:spcBef>
              <a:spcAft>
                <a:spcPts val="0"/>
              </a:spcAft>
              <a:buSzPts val="2080"/>
              <a:buFont typeface="Noto Sans Symbols"/>
              <a:buChar char="❖"/>
            </a:pPr>
            <a:r>
              <a:rPr lang="en-US" dirty="0"/>
              <a:t>Example:</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215392" algn="l" rtl="0">
              <a:lnSpc>
                <a:spcPct val="110000"/>
              </a:lnSpc>
              <a:spcBef>
                <a:spcPts val="440"/>
              </a:spcBef>
              <a:spcAft>
                <a:spcPts val="0"/>
              </a:spcAft>
              <a:buSzPts val="2080"/>
              <a:buFont typeface="Noto Sans Symbols"/>
              <a:buNone/>
            </a:pPr>
            <a:endParaRPr dirty="0"/>
          </a:p>
        </p:txBody>
      </p:sp>
      <p:sp>
        <p:nvSpPr>
          <p:cNvPr id="541" name="Google Shape;541;p69"/>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36</a:t>
            </a:fld>
            <a:endParaRPr/>
          </a:p>
        </p:txBody>
      </p:sp>
      <p:sp>
        <p:nvSpPr>
          <p:cNvPr id="542" name="Google Shape;542;p69"/>
          <p:cNvSpPr/>
          <p:nvPr/>
        </p:nvSpPr>
        <p:spPr>
          <a:xfrm>
            <a:off x="3231265" y="4437063"/>
            <a:ext cx="1078200" cy="272100"/>
          </a:xfrm>
          <a:prstGeom prst="rect">
            <a:avLst/>
          </a:prstGeom>
          <a:solidFill>
            <a:srgbClr val="CCCCCC"/>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A Register</a:t>
            </a:r>
            <a:endParaRPr sz="1400" b="1" i="0" u="none" strike="noStrike" cap="none">
              <a:solidFill>
                <a:srgbClr val="000000"/>
              </a:solidFill>
              <a:latin typeface="Calibri"/>
              <a:ea typeface="Calibri"/>
              <a:cs typeface="Calibri"/>
              <a:sym typeface="Calibri"/>
            </a:endParaRPr>
          </a:p>
        </p:txBody>
      </p:sp>
      <p:sp>
        <p:nvSpPr>
          <p:cNvPr id="543" name="Google Shape;543;p69"/>
          <p:cNvSpPr/>
          <p:nvPr/>
        </p:nvSpPr>
        <p:spPr>
          <a:xfrm>
            <a:off x="3231265" y="4709163"/>
            <a:ext cx="1078200" cy="522300"/>
          </a:xfrm>
          <a:prstGeom prst="rect">
            <a:avLst/>
          </a:prstGeom>
          <a:solidFill>
            <a:srgbClr val="EFEFEF"/>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rgbClr val="000000"/>
                </a:solidFill>
                <a:latin typeface="Courier New"/>
                <a:ea typeface="Courier New"/>
                <a:cs typeface="Courier New"/>
                <a:sym typeface="Courier New"/>
              </a:rPr>
              <a:t>0</a:t>
            </a:r>
            <a:endParaRPr sz="2000" b="1" i="0" u="none" strike="noStrike" cap="none">
              <a:solidFill>
                <a:srgbClr val="000000"/>
              </a:solidFill>
              <a:latin typeface="Courier New"/>
              <a:ea typeface="Courier New"/>
              <a:cs typeface="Courier New"/>
              <a:sym typeface="Courier New"/>
            </a:endParaRPr>
          </a:p>
        </p:txBody>
      </p:sp>
      <p:sp>
        <p:nvSpPr>
          <p:cNvPr id="544" name="Google Shape;544;p69"/>
          <p:cNvSpPr/>
          <p:nvPr/>
        </p:nvSpPr>
        <p:spPr>
          <a:xfrm>
            <a:off x="4393915" y="4437063"/>
            <a:ext cx="1078200" cy="272100"/>
          </a:xfrm>
          <a:prstGeom prst="rect">
            <a:avLst/>
          </a:prstGeom>
          <a:solidFill>
            <a:srgbClr val="CCCCCC"/>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D Register</a:t>
            </a:r>
            <a:endParaRPr sz="1400" b="1" i="0" u="none" strike="noStrike" cap="none">
              <a:solidFill>
                <a:srgbClr val="000000"/>
              </a:solidFill>
              <a:latin typeface="Calibri"/>
              <a:ea typeface="Calibri"/>
              <a:cs typeface="Calibri"/>
              <a:sym typeface="Calibri"/>
            </a:endParaRPr>
          </a:p>
        </p:txBody>
      </p:sp>
      <p:sp>
        <p:nvSpPr>
          <p:cNvPr id="545" name="Google Shape;545;p69"/>
          <p:cNvSpPr/>
          <p:nvPr/>
        </p:nvSpPr>
        <p:spPr>
          <a:xfrm>
            <a:off x="4393915" y="4709163"/>
            <a:ext cx="1078200" cy="522300"/>
          </a:xfrm>
          <a:prstGeom prst="rect">
            <a:avLst/>
          </a:prstGeom>
          <a:solidFill>
            <a:srgbClr val="EFEFEF"/>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rgbClr val="000000"/>
                </a:solidFill>
                <a:latin typeface="Courier New"/>
                <a:ea typeface="Courier New"/>
                <a:cs typeface="Courier New"/>
                <a:sym typeface="Courier New"/>
              </a:rPr>
              <a:t>0</a:t>
            </a:r>
            <a:endParaRPr sz="2000" b="1" i="0" u="none" strike="noStrike" cap="none">
              <a:solidFill>
                <a:srgbClr val="000000"/>
              </a:solidFill>
              <a:latin typeface="Courier New"/>
              <a:ea typeface="Courier New"/>
              <a:cs typeface="Courier New"/>
              <a:sym typeface="Courier New"/>
            </a:endParaRPr>
          </a:p>
        </p:txBody>
      </p:sp>
      <p:sp>
        <p:nvSpPr>
          <p:cNvPr id="546" name="Google Shape;546;p69"/>
          <p:cNvSpPr/>
          <p:nvPr/>
        </p:nvSpPr>
        <p:spPr>
          <a:xfrm>
            <a:off x="3231265" y="5800875"/>
            <a:ext cx="1078200" cy="272100"/>
          </a:xfrm>
          <a:prstGeom prst="rect">
            <a:avLst/>
          </a:prstGeom>
          <a:solidFill>
            <a:srgbClr val="CCCCCC"/>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A Register</a:t>
            </a:r>
            <a:endParaRPr sz="1400" b="1" i="0" u="none" strike="noStrike" cap="none">
              <a:solidFill>
                <a:srgbClr val="000000"/>
              </a:solidFill>
              <a:latin typeface="Calibri"/>
              <a:ea typeface="Calibri"/>
              <a:cs typeface="Calibri"/>
              <a:sym typeface="Calibri"/>
            </a:endParaRPr>
          </a:p>
        </p:txBody>
      </p:sp>
      <p:sp>
        <p:nvSpPr>
          <p:cNvPr id="547" name="Google Shape;547;p69"/>
          <p:cNvSpPr/>
          <p:nvPr/>
        </p:nvSpPr>
        <p:spPr>
          <a:xfrm>
            <a:off x="3231265" y="6072975"/>
            <a:ext cx="1078200" cy="522300"/>
          </a:xfrm>
          <a:prstGeom prst="rect">
            <a:avLst/>
          </a:prstGeom>
          <a:solidFill>
            <a:srgbClr val="EFEFEF"/>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rgbClr val="000000"/>
                </a:solidFill>
                <a:latin typeface="Courier New"/>
                <a:ea typeface="Courier New"/>
                <a:cs typeface="Courier New"/>
                <a:sym typeface="Courier New"/>
              </a:rPr>
              <a:t>3</a:t>
            </a:r>
            <a:endParaRPr sz="2000" b="1" i="0" u="none" strike="noStrike" cap="none">
              <a:solidFill>
                <a:srgbClr val="000000"/>
              </a:solidFill>
              <a:latin typeface="Courier New"/>
              <a:ea typeface="Courier New"/>
              <a:cs typeface="Courier New"/>
              <a:sym typeface="Courier New"/>
            </a:endParaRPr>
          </a:p>
        </p:txBody>
      </p:sp>
      <p:sp>
        <p:nvSpPr>
          <p:cNvPr id="548" name="Google Shape;548;p69"/>
          <p:cNvSpPr/>
          <p:nvPr/>
        </p:nvSpPr>
        <p:spPr>
          <a:xfrm>
            <a:off x="4393915" y="5800875"/>
            <a:ext cx="1078200" cy="272100"/>
          </a:xfrm>
          <a:prstGeom prst="rect">
            <a:avLst/>
          </a:prstGeom>
          <a:solidFill>
            <a:srgbClr val="CCCCCC"/>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D Register</a:t>
            </a:r>
            <a:endParaRPr sz="1400" b="1" i="0" u="none" strike="noStrike" cap="none">
              <a:solidFill>
                <a:srgbClr val="000000"/>
              </a:solidFill>
              <a:latin typeface="Calibri"/>
              <a:ea typeface="Calibri"/>
              <a:cs typeface="Calibri"/>
              <a:sym typeface="Calibri"/>
            </a:endParaRPr>
          </a:p>
        </p:txBody>
      </p:sp>
      <p:sp>
        <p:nvSpPr>
          <p:cNvPr id="549" name="Google Shape;549;p69"/>
          <p:cNvSpPr/>
          <p:nvPr/>
        </p:nvSpPr>
        <p:spPr>
          <a:xfrm>
            <a:off x="4393915" y="6072975"/>
            <a:ext cx="1078200" cy="522300"/>
          </a:xfrm>
          <a:prstGeom prst="rect">
            <a:avLst/>
          </a:prstGeom>
          <a:solidFill>
            <a:srgbClr val="EFEFEF"/>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rgbClr val="000000"/>
                </a:solidFill>
                <a:latin typeface="Courier New"/>
                <a:ea typeface="Courier New"/>
                <a:cs typeface="Courier New"/>
                <a:sym typeface="Courier New"/>
              </a:rPr>
              <a:t>0</a:t>
            </a:r>
            <a:endParaRPr sz="2000" b="1" i="0" u="none" strike="noStrike" cap="none">
              <a:solidFill>
                <a:srgbClr val="000000"/>
              </a:solidFill>
              <a:latin typeface="Courier New"/>
              <a:ea typeface="Courier New"/>
              <a:cs typeface="Courier New"/>
              <a:sym typeface="Courier New"/>
            </a:endParaRPr>
          </a:p>
        </p:txBody>
      </p:sp>
      <p:sp>
        <p:nvSpPr>
          <p:cNvPr id="550" name="Google Shape;550;p69"/>
          <p:cNvSpPr/>
          <p:nvPr/>
        </p:nvSpPr>
        <p:spPr>
          <a:xfrm>
            <a:off x="1314715" y="4767475"/>
            <a:ext cx="1314300" cy="1583400"/>
          </a:xfrm>
          <a:prstGeom prst="rect">
            <a:avLst/>
          </a:prstGeom>
          <a:solidFill>
            <a:srgbClr val="EFEFEF"/>
          </a:solidFill>
          <a:ln>
            <a:noFill/>
          </a:ln>
          <a:effectLst>
            <a:outerShdw blurRad="57150" dist="19050" dir="5400000" algn="bl" rotWithShape="0">
              <a:srgbClr val="000000">
                <a:alpha val="48235"/>
              </a:srgbClr>
            </a:outerShdw>
          </a:effectLst>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  ...</a:t>
            </a:r>
            <a:endParaRPr sz="16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600"/>
              <a:buFont typeface="Arial"/>
              <a:buNone/>
            </a:pPr>
            <a:endParaRPr sz="16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  @R3</a:t>
            </a:r>
            <a:endParaRPr sz="16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600"/>
              <a:buFont typeface="Arial"/>
              <a:buNone/>
            </a:pPr>
            <a:endParaRPr sz="16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  ...</a:t>
            </a:r>
            <a:endParaRPr sz="1600" b="1" i="0" u="none" strike="noStrike" cap="none">
              <a:solidFill>
                <a:srgbClr val="000000"/>
              </a:solidFill>
              <a:latin typeface="Courier New"/>
              <a:ea typeface="Courier New"/>
              <a:cs typeface="Courier New"/>
              <a:sym typeface="Courier New"/>
            </a:endParaRPr>
          </a:p>
        </p:txBody>
      </p:sp>
      <p:cxnSp>
        <p:nvCxnSpPr>
          <p:cNvPr id="551" name="Google Shape;551;p69"/>
          <p:cNvCxnSpPr>
            <a:stCxn id="543" idx="1"/>
          </p:cNvCxnSpPr>
          <p:nvPr/>
        </p:nvCxnSpPr>
        <p:spPr>
          <a:xfrm flipH="1">
            <a:off x="1900465" y="4970313"/>
            <a:ext cx="1330800" cy="454800"/>
          </a:xfrm>
          <a:prstGeom prst="bentConnector3">
            <a:avLst>
              <a:gd name="adj1" fmla="val 26276"/>
            </a:avLst>
          </a:prstGeom>
          <a:noFill/>
          <a:ln w="28575" cap="flat" cmpd="sng">
            <a:solidFill>
              <a:srgbClr val="990000"/>
            </a:solidFill>
            <a:prstDash val="solid"/>
            <a:round/>
            <a:headEnd type="none" w="sm" len="sm"/>
            <a:tailEnd type="stealth" w="med" len="med"/>
          </a:ln>
        </p:spPr>
      </p:cxnSp>
      <p:cxnSp>
        <p:nvCxnSpPr>
          <p:cNvPr id="552" name="Google Shape;552;p69"/>
          <p:cNvCxnSpPr>
            <a:stCxn id="547" idx="1"/>
          </p:cNvCxnSpPr>
          <p:nvPr/>
        </p:nvCxnSpPr>
        <p:spPr>
          <a:xfrm rot="10800000">
            <a:off x="1910065" y="5706825"/>
            <a:ext cx="1321200" cy="627300"/>
          </a:xfrm>
          <a:prstGeom prst="bentConnector3">
            <a:avLst>
              <a:gd name="adj1" fmla="val 25730"/>
            </a:avLst>
          </a:prstGeom>
          <a:noFill/>
          <a:ln w="28575" cap="flat" cmpd="sng">
            <a:solidFill>
              <a:srgbClr val="990000"/>
            </a:solidFill>
            <a:prstDash val="solid"/>
            <a:round/>
            <a:headEnd type="none" w="sm" len="sm"/>
            <a:tailEnd type="stealth" w="med" len="med"/>
          </a:ln>
        </p:spPr>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40">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40">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40">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40">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40">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42"/>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543"/>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544"/>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545"/>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546"/>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547"/>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548"/>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549"/>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550"/>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551"/>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5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 grpId="0" animBg="1"/>
      <p:bldP spid="543" grpId="0" animBg="1"/>
      <p:bldP spid="544" grpId="0" animBg="1"/>
      <p:bldP spid="545" grpId="0" animBg="1"/>
      <p:bldP spid="546" grpId="0" animBg="1"/>
      <p:bldP spid="547" grpId="0" animBg="1"/>
      <p:bldP spid="548" grpId="0" animBg="1"/>
      <p:bldP spid="549" grpId="0" animBg="1"/>
      <p:bldP spid="550"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556"/>
        <p:cNvGrpSpPr/>
        <p:nvPr/>
      </p:nvGrpSpPr>
      <p:grpSpPr>
        <a:xfrm>
          <a:off x="0" y="0"/>
          <a:ext cx="0" cy="0"/>
          <a:chOff x="0" y="0"/>
          <a:chExt cx="0" cy="0"/>
        </a:xfrm>
      </p:grpSpPr>
      <p:sp>
        <p:nvSpPr>
          <p:cNvPr id="557" name="Google Shape;557;p70"/>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Hack: C-Instructions</a:t>
            </a:r>
            <a:endParaRPr/>
          </a:p>
        </p:txBody>
      </p:sp>
      <p:sp>
        <p:nvSpPr>
          <p:cNvPr id="558" name="Google Shape;558;p70"/>
          <p:cNvSpPr txBox="1">
            <a:spLocks noGrp="1"/>
          </p:cNvSpPr>
          <p:nvPr>
            <p:ph type="body" idx="1"/>
          </p:nvPr>
        </p:nvSpPr>
        <p:spPr>
          <a:xfrm>
            <a:off x="396875" y="1362075"/>
            <a:ext cx="8677500" cy="497220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Syntax: 				(</a:t>
            </a:r>
            <a:r>
              <a:rPr lang="en-US" b="1" dirty="0" err="1">
                <a:latin typeface="Courier New" panose="02070309020205020404" pitchFamily="49" charset="0"/>
                <a:cs typeface="Courier New" panose="02070309020205020404" pitchFamily="49" charset="0"/>
              </a:rPr>
              <a:t>dest</a:t>
            </a:r>
            <a:r>
              <a:rPr lang="en-US" dirty="0"/>
              <a:t> and </a:t>
            </a:r>
            <a:r>
              <a:rPr lang="en-US" b="1" dirty="0">
                <a:latin typeface="Courier New" panose="02070309020205020404" pitchFamily="49" charset="0"/>
                <a:cs typeface="Courier New" panose="02070309020205020404" pitchFamily="49" charset="0"/>
              </a:rPr>
              <a:t>jump</a:t>
            </a:r>
            <a:r>
              <a:rPr lang="en-US" dirty="0"/>
              <a:t>  optional)</a:t>
            </a:r>
            <a:endParaRPr dirty="0"/>
          </a:p>
          <a:p>
            <a:pPr marL="640080" lvl="1" indent="-283464" algn="l" rtl="0">
              <a:lnSpc>
                <a:spcPct val="110000"/>
              </a:lnSpc>
              <a:spcBef>
                <a:spcPts val="24"/>
              </a:spcBef>
              <a:spcAft>
                <a:spcPts val="0"/>
              </a:spcAft>
              <a:buSzPts val="2420"/>
              <a:buChar char="▪"/>
            </a:pPr>
            <a:r>
              <a:rPr lang="en-US" b="1" dirty="0" err="1">
                <a:latin typeface="Courier New"/>
                <a:ea typeface="Courier New"/>
                <a:cs typeface="Courier New"/>
                <a:sym typeface="Courier New"/>
              </a:rPr>
              <a:t>dest</a:t>
            </a:r>
            <a:r>
              <a:rPr lang="en-US" dirty="0"/>
              <a:t> is a combination of destination registers:</a:t>
            </a:r>
            <a:endParaRPr dirty="0"/>
          </a:p>
          <a:p>
            <a:pPr marL="640080" lvl="1" indent="-129794" algn="l" rtl="0">
              <a:lnSpc>
                <a:spcPct val="110000"/>
              </a:lnSpc>
              <a:spcBef>
                <a:spcPts val="24"/>
              </a:spcBef>
              <a:spcAft>
                <a:spcPts val="0"/>
              </a:spcAft>
              <a:buSzPts val="2420"/>
              <a:buNone/>
            </a:pPr>
            <a:endParaRPr sz="2400" dirty="0"/>
          </a:p>
          <a:p>
            <a:pPr marL="640080" lvl="1" indent="-283464" algn="l" rtl="0">
              <a:lnSpc>
                <a:spcPct val="110000"/>
              </a:lnSpc>
              <a:spcBef>
                <a:spcPts val="24"/>
              </a:spcBef>
              <a:spcAft>
                <a:spcPts val="0"/>
              </a:spcAft>
              <a:buSzPts val="2420"/>
              <a:buChar char="▪"/>
            </a:pPr>
            <a:r>
              <a:rPr lang="en-US" b="1" dirty="0">
                <a:latin typeface="Courier New"/>
                <a:ea typeface="Courier New"/>
                <a:cs typeface="Courier New"/>
                <a:sym typeface="Courier New"/>
              </a:rPr>
              <a:t>comp</a:t>
            </a:r>
            <a:r>
              <a:rPr lang="en-US" dirty="0"/>
              <a:t> is a computation:</a:t>
            </a:r>
            <a:endParaRPr dirty="0"/>
          </a:p>
          <a:p>
            <a:pPr marL="640080" lvl="1" indent="-129794" algn="l" rtl="0">
              <a:lnSpc>
                <a:spcPct val="110000"/>
              </a:lnSpc>
              <a:spcBef>
                <a:spcPts val="24"/>
              </a:spcBef>
              <a:spcAft>
                <a:spcPts val="0"/>
              </a:spcAft>
              <a:buSzPts val="2420"/>
              <a:buNone/>
            </a:pPr>
            <a:endParaRPr dirty="0"/>
          </a:p>
          <a:p>
            <a:pPr marL="356616" lvl="1" indent="0" algn="l" rtl="0">
              <a:lnSpc>
                <a:spcPct val="110000"/>
              </a:lnSpc>
              <a:spcBef>
                <a:spcPts val="24"/>
              </a:spcBef>
              <a:spcAft>
                <a:spcPts val="0"/>
              </a:spcAft>
              <a:buSzPts val="2420"/>
              <a:buNone/>
            </a:pPr>
            <a:endParaRPr sz="2400" dirty="0"/>
          </a:p>
          <a:p>
            <a:pPr marL="640080" lvl="1" indent="-283464" algn="l" rtl="0">
              <a:lnSpc>
                <a:spcPct val="110000"/>
              </a:lnSpc>
              <a:spcBef>
                <a:spcPts val="24"/>
              </a:spcBef>
              <a:spcAft>
                <a:spcPts val="0"/>
              </a:spcAft>
              <a:buSzPts val="2420"/>
              <a:buChar char="▪"/>
            </a:pPr>
            <a:r>
              <a:rPr lang="en-US" b="1" dirty="0">
                <a:latin typeface="Courier New"/>
                <a:ea typeface="Courier New"/>
                <a:cs typeface="Courier New"/>
                <a:sym typeface="Courier New"/>
              </a:rPr>
              <a:t>jump</a:t>
            </a:r>
            <a:r>
              <a:rPr lang="en-US" dirty="0"/>
              <a:t> is an unconditional or conditional jump:</a:t>
            </a:r>
            <a:endParaRPr dirty="0"/>
          </a:p>
          <a:p>
            <a:pPr marL="0" lvl="0" indent="0" algn="l" rtl="0">
              <a:lnSpc>
                <a:spcPct val="110000"/>
              </a:lnSpc>
              <a:spcBef>
                <a:spcPts val="440"/>
              </a:spcBef>
              <a:spcAft>
                <a:spcPts val="0"/>
              </a:spcAft>
              <a:buSzPts val="2080"/>
              <a:buNone/>
            </a:pPr>
            <a:endParaRPr sz="2400" dirty="0"/>
          </a:p>
          <a:p>
            <a:pPr marL="347472" lvl="0" indent="-347472" algn="l" rtl="0">
              <a:lnSpc>
                <a:spcPct val="110000"/>
              </a:lnSpc>
              <a:spcBef>
                <a:spcPts val="440"/>
              </a:spcBef>
              <a:spcAft>
                <a:spcPts val="0"/>
              </a:spcAft>
              <a:buSzPts val="2080"/>
              <a:buFont typeface="Noto Sans Symbols"/>
              <a:buChar char="❖"/>
            </a:pPr>
            <a:r>
              <a:rPr lang="en-US" dirty="0"/>
              <a:t>Semantics:</a:t>
            </a:r>
            <a:endParaRPr dirty="0"/>
          </a:p>
          <a:p>
            <a:pPr marL="640080" lvl="1" indent="-283464" algn="l" rtl="0">
              <a:lnSpc>
                <a:spcPct val="110000"/>
              </a:lnSpc>
              <a:spcBef>
                <a:spcPts val="24"/>
              </a:spcBef>
              <a:spcAft>
                <a:spcPts val="0"/>
              </a:spcAft>
              <a:buSzPts val="2420"/>
              <a:buChar char="▪"/>
            </a:pPr>
            <a:r>
              <a:rPr lang="en-US" dirty="0"/>
              <a:t>Computes value of </a:t>
            </a:r>
            <a:r>
              <a:rPr lang="en-US" b="1" dirty="0">
                <a:latin typeface="Courier New"/>
                <a:ea typeface="Courier New"/>
                <a:cs typeface="Courier New"/>
                <a:sym typeface="Courier New"/>
              </a:rPr>
              <a:t>comp</a:t>
            </a:r>
            <a:endParaRPr dirty="0"/>
          </a:p>
          <a:p>
            <a:pPr marL="640080" lvl="1" indent="-283464" algn="l" rtl="0">
              <a:lnSpc>
                <a:spcPct val="110000"/>
              </a:lnSpc>
              <a:spcBef>
                <a:spcPts val="24"/>
              </a:spcBef>
              <a:spcAft>
                <a:spcPts val="0"/>
              </a:spcAft>
              <a:buSzPts val="2420"/>
              <a:buChar char="▪"/>
            </a:pPr>
            <a:r>
              <a:rPr lang="en-US" dirty="0"/>
              <a:t>Stores results in </a:t>
            </a:r>
            <a:r>
              <a:rPr lang="en-US" b="1" dirty="0" err="1">
                <a:latin typeface="Courier New"/>
                <a:ea typeface="Courier New"/>
                <a:cs typeface="Courier New"/>
                <a:sym typeface="Courier New"/>
              </a:rPr>
              <a:t>dest</a:t>
            </a:r>
            <a:r>
              <a:rPr lang="en-US" dirty="0"/>
              <a:t> (if specified)</a:t>
            </a:r>
            <a:endParaRPr dirty="0"/>
          </a:p>
          <a:p>
            <a:pPr marL="640080" lvl="1" indent="-283464" algn="l" rtl="0">
              <a:lnSpc>
                <a:spcPct val="110000"/>
              </a:lnSpc>
              <a:spcBef>
                <a:spcPts val="24"/>
              </a:spcBef>
              <a:spcAft>
                <a:spcPts val="0"/>
              </a:spcAft>
              <a:buSzPts val="2420"/>
              <a:buChar char="▪"/>
            </a:pPr>
            <a:r>
              <a:rPr lang="en-US" dirty="0"/>
              <a:t>If </a:t>
            </a:r>
            <a:r>
              <a:rPr lang="en-US" b="1" dirty="0">
                <a:latin typeface="Courier New"/>
                <a:ea typeface="Courier New"/>
                <a:cs typeface="Courier New"/>
                <a:sym typeface="Courier New"/>
              </a:rPr>
              <a:t>jump</a:t>
            </a:r>
            <a:r>
              <a:rPr lang="en-US" dirty="0"/>
              <a:t> is specified and condition is true (by testing </a:t>
            </a:r>
            <a:r>
              <a:rPr lang="en-US" b="1" dirty="0">
                <a:latin typeface="Courier New"/>
                <a:ea typeface="Courier New"/>
                <a:cs typeface="Courier New"/>
                <a:sym typeface="Courier New"/>
              </a:rPr>
              <a:t>comp</a:t>
            </a:r>
            <a:r>
              <a:rPr lang="en-US" dirty="0"/>
              <a:t> result), jump to instruction </a:t>
            </a:r>
            <a:r>
              <a:rPr lang="en-US" b="1" dirty="0">
                <a:latin typeface="Courier New"/>
                <a:ea typeface="Courier New"/>
                <a:cs typeface="Courier New"/>
                <a:sym typeface="Courier New"/>
              </a:rPr>
              <a:t>ROM[A]</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215392" algn="l" rtl="0">
              <a:lnSpc>
                <a:spcPct val="110000"/>
              </a:lnSpc>
              <a:spcBef>
                <a:spcPts val="440"/>
              </a:spcBef>
              <a:spcAft>
                <a:spcPts val="0"/>
              </a:spcAft>
              <a:buSzPts val="2080"/>
              <a:buFont typeface="Noto Sans Symbols"/>
              <a:buNone/>
            </a:pPr>
            <a:endParaRPr dirty="0"/>
          </a:p>
        </p:txBody>
      </p:sp>
      <p:sp>
        <p:nvSpPr>
          <p:cNvPr id="559" name="Google Shape;559;p70"/>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37</a:t>
            </a:fld>
            <a:endParaRPr/>
          </a:p>
        </p:txBody>
      </p:sp>
      <p:sp>
        <p:nvSpPr>
          <p:cNvPr id="560" name="Google Shape;560;p70"/>
          <p:cNvSpPr/>
          <p:nvPr/>
        </p:nvSpPr>
        <p:spPr>
          <a:xfrm>
            <a:off x="1902370" y="1501858"/>
            <a:ext cx="3066600" cy="406200"/>
          </a:xfrm>
          <a:prstGeom prst="rect">
            <a:avLst/>
          </a:prstGeom>
          <a:solidFill>
            <a:srgbClr val="CFE2F3"/>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dirty="0" err="1">
                <a:solidFill>
                  <a:srgbClr val="000000"/>
                </a:solidFill>
                <a:latin typeface="Courier New"/>
                <a:ea typeface="Courier New"/>
                <a:cs typeface="Courier New"/>
                <a:sym typeface="Courier New"/>
              </a:rPr>
              <a:t>dest</a:t>
            </a:r>
            <a:r>
              <a:rPr lang="en-US" sz="2000" b="1" i="0" u="none" strike="noStrike" cap="none" dirty="0">
                <a:solidFill>
                  <a:srgbClr val="000000"/>
                </a:solidFill>
                <a:latin typeface="Courier New"/>
                <a:ea typeface="Courier New"/>
                <a:cs typeface="Courier New"/>
                <a:sym typeface="Courier New"/>
              </a:rPr>
              <a:t> = comp ; jump</a:t>
            </a:r>
            <a:endParaRPr sz="2000" b="1" i="0" u="none" strike="noStrike" cap="none" dirty="0">
              <a:solidFill>
                <a:srgbClr val="000000"/>
              </a:solidFill>
              <a:latin typeface="Courier New"/>
              <a:ea typeface="Courier New"/>
              <a:cs typeface="Courier New"/>
              <a:sym typeface="Courier New"/>
            </a:endParaRPr>
          </a:p>
        </p:txBody>
      </p:sp>
      <p:sp>
        <p:nvSpPr>
          <p:cNvPr id="561" name="Google Shape;561;p70"/>
          <p:cNvSpPr/>
          <p:nvPr/>
        </p:nvSpPr>
        <p:spPr>
          <a:xfrm>
            <a:off x="1135379" y="2323494"/>
            <a:ext cx="3276601" cy="310033"/>
          </a:xfrm>
          <a:prstGeom prst="rect">
            <a:avLst/>
          </a:prstGeom>
          <a:solidFill>
            <a:srgbClr val="CFE2F3"/>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600"/>
              <a:buFont typeface="Arial"/>
              <a:buNone/>
            </a:pPr>
            <a:r>
              <a:rPr lang="en-US" sz="1600" b="1" i="0" u="none" strike="noStrike" cap="none" dirty="0">
                <a:solidFill>
                  <a:srgbClr val="000000"/>
                </a:solidFill>
                <a:latin typeface="Courier New"/>
                <a:ea typeface="Courier New"/>
                <a:cs typeface="Courier New"/>
                <a:sym typeface="Courier New"/>
              </a:rPr>
              <a:t>M, D, MD, A, AM, AD, AMD</a:t>
            </a:r>
            <a:endParaRPr sz="1400" b="1" i="0" u="none" strike="noStrike" cap="none" dirty="0">
              <a:solidFill>
                <a:srgbClr val="000000"/>
              </a:solidFill>
              <a:latin typeface="Arial"/>
              <a:ea typeface="Arial"/>
              <a:cs typeface="Arial"/>
              <a:sym typeface="Arial"/>
            </a:endParaRPr>
          </a:p>
        </p:txBody>
      </p:sp>
      <p:sp>
        <p:nvSpPr>
          <p:cNvPr id="562" name="Google Shape;562;p70"/>
          <p:cNvSpPr/>
          <p:nvPr/>
        </p:nvSpPr>
        <p:spPr>
          <a:xfrm>
            <a:off x="1135379" y="3131530"/>
            <a:ext cx="7680900" cy="570600"/>
          </a:xfrm>
          <a:prstGeom prst="rect">
            <a:avLst/>
          </a:prstGeom>
          <a:solidFill>
            <a:srgbClr val="CFE2F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600"/>
              <a:buFont typeface="Arial"/>
              <a:buNone/>
            </a:pPr>
            <a:r>
              <a:rPr lang="en-US" sz="1600" b="1" i="0" u="none" strike="noStrike" cap="none" dirty="0">
                <a:solidFill>
                  <a:srgbClr val="000000"/>
                </a:solidFill>
                <a:latin typeface="Courier New"/>
                <a:ea typeface="Courier New"/>
                <a:cs typeface="Courier New"/>
                <a:sym typeface="Courier New"/>
              </a:rPr>
              <a:t>0, 1, -1, D, A, !D, !A, -D, -A, D+1, A+1, D-1, A-1, D+A, D-A, A-D, D&amp;A, D|A, M, !M, -M, M+1, M-1, D+M, D-M, M-D, D&amp;M, D|M</a:t>
            </a:r>
            <a:endParaRPr sz="1400" b="1" i="0" u="none" strike="noStrike" cap="none" dirty="0">
              <a:solidFill>
                <a:srgbClr val="000000"/>
              </a:solidFill>
              <a:latin typeface="Arial"/>
              <a:ea typeface="Arial"/>
              <a:cs typeface="Arial"/>
              <a:sym typeface="Arial"/>
            </a:endParaRPr>
          </a:p>
        </p:txBody>
      </p:sp>
      <p:sp>
        <p:nvSpPr>
          <p:cNvPr id="563" name="Google Shape;563;p70"/>
          <p:cNvSpPr/>
          <p:nvPr/>
        </p:nvSpPr>
        <p:spPr>
          <a:xfrm>
            <a:off x="1135379" y="4269772"/>
            <a:ext cx="4358700" cy="309900"/>
          </a:xfrm>
          <a:prstGeom prst="rect">
            <a:avLst/>
          </a:prstGeom>
          <a:solidFill>
            <a:srgbClr val="CFE2F3"/>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600"/>
              <a:buFont typeface="Arial"/>
              <a:buNone/>
            </a:pPr>
            <a:r>
              <a:rPr lang="en-US" sz="1600" b="1" i="0" u="none" strike="noStrike" cap="none" dirty="0">
                <a:solidFill>
                  <a:srgbClr val="000000"/>
                </a:solidFill>
                <a:latin typeface="Courier New"/>
                <a:ea typeface="Courier New"/>
                <a:cs typeface="Courier New"/>
                <a:sym typeface="Courier New"/>
              </a:rPr>
              <a:t>JGT, JEQ, JGE, JLT, JNE, JLE, JMP</a:t>
            </a:r>
            <a:endParaRPr sz="1400" b="1" i="0" u="none" strike="noStrike" cap="none" dirty="0">
              <a:solidFill>
                <a:srgbClr val="000000"/>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58">
                                            <p:txEl>
                                              <p:pRg st="1" end="1"/>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6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5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6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58">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6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558">
                                            <p:txEl>
                                              <p:pRg st="8" end="8"/>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558">
                                            <p:txEl>
                                              <p:pRg st="9" end="9"/>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558">
                                            <p:txEl>
                                              <p:pRg st="10" end="10"/>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558">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1" grpId="0" animBg="1"/>
      <p:bldP spid="562" grpId="0" animBg="1"/>
      <p:bldP spid="563"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567"/>
        <p:cNvGrpSpPr/>
        <p:nvPr/>
      </p:nvGrpSpPr>
      <p:grpSpPr>
        <a:xfrm>
          <a:off x="0" y="0"/>
          <a:ext cx="0" cy="0"/>
          <a:chOff x="0" y="0"/>
          <a:chExt cx="0" cy="0"/>
        </a:xfrm>
      </p:grpSpPr>
      <p:sp>
        <p:nvSpPr>
          <p:cNvPr id="568" name="Google Shape;568;p71"/>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Hack: C-Instructions</a:t>
            </a:r>
            <a:endParaRPr/>
          </a:p>
        </p:txBody>
      </p:sp>
      <p:sp>
        <p:nvSpPr>
          <p:cNvPr id="569" name="Google Shape;569;p71"/>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a:t>Symbolic:</a:t>
            </a:r>
            <a:endParaRPr/>
          </a:p>
          <a:p>
            <a:pPr marL="356616" lvl="1" indent="0" algn="l" rtl="0">
              <a:lnSpc>
                <a:spcPct val="110000"/>
              </a:lnSpc>
              <a:spcBef>
                <a:spcPts val="24"/>
              </a:spcBef>
              <a:spcAft>
                <a:spcPts val="0"/>
              </a:spcAft>
              <a:buSzPts val="2420"/>
              <a:buNone/>
            </a:pPr>
            <a:endParaRPr sz="1200"/>
          </a:p>
          <a:p>
            <a:pPr marL="347472" lvl="0" indent="-347472" algn="l" rtl="0">
              <a:lnSpc>
                <a:spcPct val="110000"/>
              </a:lnSpc>
              <a:spcBef>
                <a:spcPts val="440"/>
              </a:spcBef>
              <a:spcAft>
                <a:spcPts val="0"/>
              </a:spcAft>
              <a:buSzPts val="2080"/>
              <a:buFont typeface="Noto Sans Symbols"/>
              <a:buChar char="❖"/>
            </a:pPr>
            <a:r>
              <a:rPr lang="en-US"/>
              <a:t>Binary:</a:t>
            </a:r>
            <a:endParaRPr/>
          </a:p>
        </p:txBody>
      </p:sp>
      <p:sp>
        <p:nvSpPr>
          <p:cNvPr id="570" name="Google Shape;570;p71"/>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38</a:t>
            </a:fld>
            <a:endParaRPr/>
          </a:p>
        </p:txBody>
      </p:sp>
      <p:sp>
        <p:nvSpPr>
          <p:cNvPr id="571" name="Google Shape;571;p71"/>
          <p:cNvSpPr/>
          <p:nvPr/>
        </p:nvSpPr>
        <p:spPr>
          <a:xfrm>
            <a:off x="2278742" y="1430362"/>
            <a:ext cx="3018971" cy="522300"/>
          </a:xfrm>
          <a:prstGeom prst="rect">
            <a:avLst/>
          </a:prstGeom>
          <a:solidFill>
            <a:srgbClr val="EFEFEF"/>
          </a:solidFill>
          <a:ln>
            <a:noFill/>
          </a:ln>
          <a:effectLst>
            <a:outerShdw blurRad="57150" dist="19050" dir="5400000" algn="bl" rotWithShape="0">
              <a:srgbClr val="000000">
                <a:alpha val="48235"/>
              </a:srgbClr>
            </a:outerShdw>
          </a:effectLst>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rgbClr val="FF9900"/>
                </a:solidFill>
                <a:latin typeface="Courier New"/>
                <a:ea typeface="Courier New"/>
                <a:cs typeface="Courier New"/>
                <a:sym typeface="Courier New"/>
              </a:rPr>
              <a:t>dest</a:t>
            </a:r>
            <a:r>
              <a:rPr lang="en-US" sz="2000" b="1" i="0" u="none" strike="noStrike" cap="none">
                <a:solidFill>
                  <a:srgbClr val="4A86E8"/>
                </a:solidFill>
                <a:latin typeface="Courier New"/>
                <a:ea typeface="Courier New"/>
                <a:cs typeface="Courier New"/>
                <a:sym typeface="Courier New"/>
              </a:rPr>
              <a:t> </a:t>
            </a:r>
            <a:r>
              <a:rPr lang="en-US" sz="2000" b="1" i="0" u="none" strike="noStrike" cap="none">
                <a:solidFill>
                  <a:srgbClr val="000000"/>
                </a:solidFill>
                <a:latin typeface="Courier New"/>
                <a:ea typeface="Courier New"/>
                <a:cs typeface="Courier New"/>
                <a:sym typeface="Courier New"/>
              </a:rPr>
              <a:t>=</a:t>
            </a:r>
            <a:r>
              <a:rPr lang="en-US" sz="2000" b="1" i="0" u="none" strike="noStrike" cap="none">
                <a:solidFill>
                  <a:srgbClr val="4A86E8"/>
                </a:solidFill>
                <a:latin typeface="Courier New"/>
                <a:ea typeface="Courier New"/>
                <a:cs typeface="Courier New"/>
                <a:sym typeface="Courier New"/>
              </a:rPr>
              <a:t> </a:t>
            </a:r>
            <a:r>
              <a:rPr lang="en-US" sz="2000" b="1" i="0" u="none" strike="noStrike" cap="none">
                <a:solidFill>
                  <a:srgbClr val="674EA7"/>
                </a:solidFill>
                <a:latin typeface="Courier New"/>
                <a:ea typeface="Courier New"/>
                <a:cs typeface="Courier New"/>
                <a:sym typeface="Courier New"/>
              </a:rPr>
              <a:t>comp</a:t>
            </a:r>
            <a:r>
              <a:rPr lang="en-US" sz="2000" b="1" i="0" u="none" strike="noStrike" cap="none">
                <a:solidFill>
                  <a:srgbClr val="4A86E8"/>
                </a:solidFill>
                <a:latin typeface="Courier New"/>
                <a:ea typeface="Courier New"/>
                <a:cs typeface="Courier New"/>
                <a:sym typeface="Courier New"/>
              </a:rPr>
              <a:t> </a:t>
            </a:r>
            <a:r>
              <a:rPr lang="en-US" sz="2000" b="1" i="0" u="none" strike="noStrike" cap="none">
                <a:solidFill>
                  <a:srgbClr val="000000"/>
                </a:solidFill>
                <a:latin typeface="Courier New"/>
                <a:ea typeface="Courier New"/>
                <a:cs typeface="Courier New"/>
                <a:sym typeface="Courier New"/>
              </a:rPr>
              <a:t>;</a:t>
            </a:r>
            <a:r>
              <a:rPr lang="en-US" sz="2000" b="1" i="0" u="none" strike="noStrike" cap="none">
                <a:solidFill>
                  <a:srgbClr val="4A86E8"/>
                </a:solidFill>
                <a:latin typeface="Courier New"/>
                <a:ea typeface="Courier New"/>
                <a:cs typeface="Courier New"/>
                <a:sym typeface="Courier New"/>
              </a:rPr>
              <a:t> </a:t>
            </a:r>
            <a:r>
              <a:rPr lang="en-US" sz="2000" b="1" i="0" u="none" strike="noStrike" cap="none">
                <a:solidFill>
                  <a:schemeClr val="accent1"/>
                </a:solidFill>
                <a:latin typeface="Courier New"/>
                <a:ea typeface="Courier New"/>
                <a:cs typeface="Courier New"/>
                <a:sym typeface="Courier New"/>
              </a:rPr>
              <a:t>jump</a:t>
            </a:r>
            <a:endParaRPr sz="2000" b="1" i="0" u="none" strike="noStrike" cap="none">
              <a:solidFill>
                <a:schemeClr val="accent1"/>
              </a:solidFill>
              <a:latin typeface="Courier New"/>
              <a:ea typeface="Courier New"/>
              <a:cs typeface="Courier New"/>
              <a:sym typeface="Courier New"/>
            </a:endParaRPr>
          </a:p>
        </p:txBody>
      </p:sp>
      <p:sp>
        <p:nvSpPr>
          <p:cNvPr id="572" name="Google Shape;572;p71"/>
          <p:cNvSpPr/>
          <p:nvPr/>
        </p:nvSpPr>
        <p:spPr>
          <a:xfrm>
            <a:off x="1874163" y="2174434"/>
            <a:ext cx="6847099" cy="463623"/>
          </a:xfrm>
          <a:prstGeom prst="rect">
            <a:avLst/>
          </a:prstGeom>
          <a:solidFill>
            <a:srgbClr val="CFE2F3"/>
          </a:solidFill>
          <a:ln>
            <a:noFill/>
          </a:ln>
          <a:effectLst>
            <a:outerShdw blurRad="57150" dist="19050" dir="5400000" algn="bl" rotWithShape="0">
              <a:srgbClr val="000000">
                <a:alpha val="48235"/>
              </a:srgbClr>
            </a:outerShdw>
          </a:effectLst>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US" sz="2000" b="1" i="0" u="none" strike="noStrike" cap="none">
                <a:solidFill>
                  <a:srgbClr val="4A86E8"/>
                </a:solidFill>
                <a:latin typeface="Courier New"/>
                <a:ea typeface="Courier New"/>
                <a:cs typeface="Courier New"/>
                <a:sym typeface="Courier New"/>
              </a:rPr>
              <a:t>1 </a:t>
            </a:r>
            <a:r>
              <a:rPr lang="en-US" sz="2000" b="1" i="0" u="none" strike="noStrike" cap="none">
                <a:solidFill>
                  <a:srgbClr val="B7B7B7"/>
                </a:solidFill>
                <a:latin typeface="Courier New"/>
                <a:ea typeface="Courier New"/>
                <a:cs typeface="Courier New"/>
                <a:sym typeface="Courier New"/>
              </a:rPr>
              <a:t>1 1</a:t>
            </a:r>
            <a:r>
              <a:rPr lang="en-US" sz="2000" b="1" i="0" u="none" strike="noStrike" cap="none">
                <a:solidFill>
                  <a:srgbClr val="CCCCCC"/>
                </a:solidFill>
                <a:latin typeface="Courier New"/>
                <a:ea typeface="Courier New"/>
                <a:cs typeface="Courier New"/>
                <a:sym typeface="Courier New"/>
              </a:rPr>
              <a:t> </a:t>
            </a:r>
            <a:r>
              <a:rPr lang="en-US" sz="2000" b="1" i="0" u="none" strike="noStrike" cap="none">
                <a:solidFill>
                  <a:srgbClr val="674EA7"/>
                </a:solidFill>
                <a:latin typeface="Courier New"/>
                <a:ea typeface="Courier New"/>
                <a:cs typeface="Courier New"/>
                <a:sym typeface="Courier New"/>
              </a:rPr>
              <a:t>a c1 c2 c3 c4 c5 c6</a:t>
            </a:r>
            <a:r>
              <a:rPr lang="en-US" sz="2000" b="1" i="0" u="none" strike="noStrike" cap="none">
                <a:solidFill>
                  <a:srgbClr val="FF9900"/>
                </a:solidFill>
                <a:latin typeface="Courier New"/>
                <a:ea typeface="Courier New"/>
                <a:cs typeface="Courier New"/>
                <a:sym typeface="Courier New"/>
              </a:rPr>
              <a:t> d1 d2 d3 </a:t>
            </a:r>
            <a:r>
              <a:rPr lang="en-US" sz="2000" b="1" i="0" u="none" strike="noStrike" cap="none">
                <a:solidFill>
                  <a:schemeClr val="accent1"/>
                </a:solidFill>
                <a:latin typeface="Courier New"/>
                <a:ea typeface="Courier New"/>
                <a:cs typeface="Courier New"/>
                <a:sym typeface="Courier New"/>
              </a:rPr>
              <a:t>j1 j2 j3</a:t>
            </a:r>
            <a:endParaRPr sz="2000" b="1" i="0" u="none" strike="noStrike" cap="none">
              <a:solidFill>
                <a:schemeClr val="accent1"/>
              </a:solidFill>
              <a:latin typeface="Courier New"/>
              <a:ea typeface="Courier New"/>
              <a:cs typeface="Courier New"/>
              <a:sym typeface="Courier New"/>
            </a:endParaRPr>
          </a:p>
        </p:txBody>
      </p:sp>
      <p:sp>
        <p:nvSpPr>
          <p:cNvPr id="573" name="Google Shape;573;p71"/>
          <p:cNvSpPr/>
          <p:nvPr/>
        </p:nvSpPr>
        <p:spPr>
          <a:xfrm rot="5400000">
            <a:off x="7855011" y="2078124"/>
            <a:ext cx="138972" cy="1297123"/>
          </a:xfrm>
          <a:prstGeom prst="rightBracket">
            <a:avLst>
              <a:gd name="adj" fmla="val 100731"/>
            </a:avLst>
          </a:prstGeom>
          <a:noFill/>
          <a:ln w="38100"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74" name="Google Shape;574;p71"/>
          <p:cNvSpPr/>
          <p:nvPr/>
        </p:nvSpPr>
        <p:spPr>
          <a:xfrm>
            <a:off x="7422778" y="3072087"/>
            <a:ext cx="1357800" cy="762000"/>
          </a:xfrm>
          <a:prstGeom prst="wedgeRectCallout">
            <a:avLst>
              <a:gd name="adj1" fmla="val -20835"/>
              <a:gd name="adj2" fmla="val -83504"/>
            </a:avLst>
          </a:pr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dirty="0">
                <a:solidFill>
                  <a:srgbClr val="FFFFFF"/>
                </a:solidFill>
                <a:latin typeface="Calibri" panose="020F0502020204030204" pitchFamily="34" charset="0"/>
                <a:ea typeface="Courier New"/>
                <a:cs typeface="Calibri" panose="020F0502020204030204" pitchFamily="34" charset="0"/>
                <a:sym typeface="Courier New"/>
              </a:rPr>
              <a:t>Jump:</a:t>
            </a:r>
            <a:endParaRPr sz="1400" b="1" i="0" u="none" strike="noStrike" cap="none" dirty="0">
              <a:solidFill>
                <a:srgbClr val="FFFFFF"/>
              </a:solidFill>
              <a:latin typeface="Calibri" panose="020F0502020204030204" pitchFamily="34" charset="0"/>
              <a:ea typeface="Courier New"/>
              <a:cs typeface="Calibri" panose="020F0502020204030204" pitchFamily="34" charset="0"/>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dirty="0">
                <a:solidFill>
                  <a:srgbClr val="FFFFFF"/>
                </a:solidFill>
                <a:latin typeface="Calibri" panose="020F0502020204030204" pitchFamily="34" charset="0"/>
                <a:ea typeface="Courier New"/>
                <a:cs typeface="Calibri" panose="020F0502020204030204" pitchFamily="34" charset="0"/>
                <a:sym typeface="Courier New"/>
              </a:rPr>
              <a:t>Condition for jumping</a:t>
            </a:r>
            <a:endParaRPr sz="1400" b="0" i="0" u="none" strike="noStrike" cap="none" dirty="0">
              <a:solidFill>
                <a:srgbClr val="FFFFFF"/>
              </a:solidFill>
              <a:latin typeface="Calibri" panose="020F0502020204030204" pitchFamily="34" charset="0"/>
              <a:ea typeface="Courier New"/>
              <a:cs typeface="Calibri" panose="020F0502020204030204" pitchFamily="34" charset="0"/>
              <a:sym typeface="Courier New"/>
            </a:endParaRPr>
          </a:p>
        </p:txBody>
      </p:sp>
      <p:sp>
        <p:nvSpPr>
          <p:cNvPr id="575" name="Google Shape;575;p71"/>
          <p:cNvSpPr/>
          <p:nvPr/>
        </p:nvSpPr>
        <p:spPr>
          <a:xfrm rot="5400000">
            <a:off x="6462323" y="2138512"/>
            <a:ext cx="137160" cy="1181100"/>
          </a:xfrm>
          <a:prstGeom prst="rightBracket">
            <a:avLst>
              <a:gd name="adj" fmla="val 100731"/>
            </a:avLst>
          </a:prstGeom>
          <a:noFill/>
          <a:ln w="38100" cap="flat" cmpd="sng">
            <a:solidFill>
              <a:srgbClr val="FF9900"/>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76" name="Google Shape;576;p71"/>
          <p:cNvSpPr/>
          <p:nvPr/>
        </p:nvSpPr>
        <p:spPr>
          <a:xfrm>
            <a:off x="5798967" y="3069416"/>
            <a:ext cx="1508476" cy="762000"/>
          </a:xfrm>
          <a:prstGeom prst="wedgeRectCallout">
            <a:avLst>
              <a:gd name="adj1" fmla="val -20889"/>
              <a:gd name="adj2" fmla="val -83504"/>
            </a:avLst>
          </a:prstGeom>
          <a:solidFill>
            <a:srgbClr val="FF990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dirty="0" err="1">
                <a:solidFill>
                  <a:srgbClr val="FFFFFF"/>
                </a:solidFill>
                <a:latin typeface="Calibri" panose="020F0502020204030204" pitchFamily="34" charset="0"/>
                <a:ea typeface="Courier New"/>
                <a:cs typeface="Calibri" panose="020F0502020204030204" pitchFamily="34" charset="0"/>
                <a:sym typeface="Courier New"/>
              </a:rPr>
              <a:t>Dest</a:t>
            </a:r>
            <a:r>
              <a:rPr lang="en-US" sz="1400" b="1" i="0" u="none" strike="noStrike" cap="none" dirty="0">
                <a:solidFill>
                  <a:srgbClr val="FFFFFF"/>
                </a:solidFill>
                <a:latin typeface="Calibri" panose="020F0502020204030204" pitchFamily="34" charset="0"/>
                <a:ea typeface="Courier New"/>
                <a:cs typeface="Calibri" panose="020F0502020204030204" pitchFamily="34" charset="0"/>
                <a:sym typeface="Courier New"/>
              </a:rPr>
              <a:t>:</a:t>
            </a:r>
            <a:endParaRPr sz="1400" b="1" i="0" u="none" strike="noStrike" cap="none" dirty="0">
              <a:solidFill>
                <a:srgbClr val="FFFFFF"/>
              </a:solidFill>
              <a:latin typeface="Calibri" panose="020F0502020204030204" pitchFamily="34" charset="0"/>
              <a:ea typeface="Courier New"/>
              <a:cs typeface="Calibri" panose="020F0502020204030204" pitchFamily="34" charset="0"/>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dirty="0">
                <a:solidFill>
                  <a:srgbClr val="FFFFFF"/>
                </a:solidFill>
                <a:latin typeface="Calibri" panose="020F0502020204030204" pitchFamily="34" charset="0"/>
                <a:ea typeface="Courier New"/>
                <a:cs typeface="Calibri" panose="020F0502020204030204" pitchFamily="34" charset="0"/>
                <a:sym typeface="Courier New"/>
              </a:rPr>
              <a:t>Where to store result</a:t>
            </a:r>
            <a:endParaRPr sz="1400" b="0" i="0" u="none" strike="noStrike" cap="none" dirty="0">
              <a:solidFill>
                <a:srgbClr val="FFFFFF"/>
              </a:solidFill>
              <a:latin typeface="Calibri" panose="020F0502020204030204" pitchFamily="34" charset="0"/>
              <a:ea typeface="Courier New"/>
              <a:cs typeface="Calibri" panose="020F0502020204030204" pitchFamily="34" charset="0"/>
              <a:sym typeface="Courier New"/>
            </a:endParaRPr>
          </a:p>
        </p:txBody>
      </p:sp>
      <p:sp>
        <p:nvSpPr>
          <p:cNvPr id="577" name="Google Shape;577;p71"/>
          <p:cNvSpPr/>
          <p:nvPr/>
        </p:nvSpPr>
        <p:spPr>
          <a:xfrm rot="5400000">
            <a:off x="4249167" y="1268048"/>
            <a:ext cx="139208" cy="2929604"/>
          </a:xfrm>
          <a:prstGeom prst="rightBracket">
            <a:avLst>
              <a:gd name="adj" fmla="val 100731"/>
            </a:avLst>
          </a:prstGeom>
          <a:noFill/>
          <a:ln w="38100" cap="flat" cmpd="sng">
            <a:solidFill>
              <a:srgbClr val="674EA7"/>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78" name="Google Shape;578;p71"/>
          <p:cNvSpPr/>
          <p:nvPr/>
        </p:nvSpPr>
        <p:spPr>
          <a:xfrm>
            <a:off x="2922690" y="3064467"/>
            <a:ext cx="2762712" cy="762000"/>
          </a:xfrm>
          <a:prstGeom prst="wedgeRectCallout">
            <a:avLst>
              <a:gd name="adj1" fmla="val -21372"/>
              <a:gd name="adj2" fmla="val -83504"/>
            </a:avLst>
          </a:prstGeom>
          <a:solidFill>
            <a:srgbClr val="674EA7"/>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dirty="0">
                <a:solidFill>
                  <a:srgbClr val="FFFFFF"/>
                </a:solidFill>
                <a:latin typeface="Calibri" panose="020F0502020204030204" pitchFamily="34" charset="0"/>
                <a:ea typeface="Courier New"/>
                <a:cs typeface="Calibri" panose="020F0502020204030204" pitchFamily="34" charset="0"/>
                <a:sym typeface="Courier New"/>
              </a:rPr>
              <a:t>Comp:</a:t>
            </a:r>
            <a:endParaRPr sz="1400" b="1" i="0" u="none" strike="noStrike" cap="none" dirty="0">
              <a:solidFill>
                <a:srgbClr val="FFFFFF"/>
              </a:solidFill>
              <a:latin typeface="Calibri" panose="020F0502020204030204" pitchFamily="34" charset="0"/>
              <a:ea typeface="Courier New"/>
              <a:cs typeface="Calibri" panose="020F0502020204030204" pitchFamily="34" charset="0"/>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dirty="0">
                <a:solidFill>
                  <a:srgbClr val="FFFFFF"/>
                </a:solidFill>
                <a:latin typeface="Calibri" panose="020F0502020204030204" pitchFamily="34" charset="0"/>
                <a:ea typeface="Courier New"/>
                <a:cs typeface="Calibri" panose="020F0502020204030204" pitchFamily="34" charset="0"/>
                <a:sym typeface="Courier New"/>
              </a:rPr>
              <a:t>ALU Operation (a bit chooses between A and M)</a:t>
            </a:r>
            <a:endParaRPr sz="1400" b="0" i="0" u="none" strike="noStrike" cap="none" dirty="0">
              <a:solidFill>
                <a:srgbClr val="FFFFFF"/>
              </a:solidFill>
              <a:latin typeface="Calibri" panose="020F0502020204030204" pitchFamily="34" charset="0"/>
              <a:ea typeface="Courier New"/>
              <a:cs typeface="Calibri" panose="020F0502020204030204" pitchFamily="34" charset="0"/>
              <a:sym typeface="Courier New"/>
            </a:endParaRPr>
          </a:p>
        </p:txBody>
      </p:sp>
      <p:sp>
        <p:nvSpPr>
          <p:cNvPr id="579" name="Google Shape;579;p71"/>
          <p:cNvSpPr/>
          <p:nvPr/>
        </p:nvSpPr>
        <p:spPr>
          <a:xfrm rot="5400000">
            <a:off x="2420020" y="2478492"/>
            <a:ext cx="131798" cy="503562"/>
          </a:xfrm>
          <a:prstGeom prst="rightBracket">
            <a:avLst>
              <a:gd name="adj" fmla="val 100731"/>
            </a:avLst>
          </a:prstGeom>
          <a:noFill/>
          <a:ln w="38100" cap="flat" cmpd="sng">
            <a:solidFill>
              <a:srgbClr val="B7B7B7"/>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80" name="Google Shape;580;p71"/>
          <p:cNvSpPr/>
          <p:nvPr/>
        </p:nvSpPr>
        <p:spPr>
          <a:xfrm>
            <a:off x="1836557" y="3064467"/>
            <a:ext cx="966900" cy="762000"/>
          </a:xfrm>
          <a:prstGeom prst="wedgeRectCallout">
            <a:avLst>
              <a:gd name="adj1" fmla="val 20545"/>
              <a:gd name="adj2" fmla="val -83504"/>
            </a:avLst>
          </a:prstGeom>
          <a:solidFill>
            <a:srgbClr val="B7B7B7"/>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1" u="none" strike="noStrike" cap="none" dirty="0">
                <a:solidFill>
                  <a:srgbClr val="FFFFFF"/>
                </a:solidFill>
                <a:latin typeface="Calibri" panose="020F0502020204030204" pitchFamily="34" charset="0"/>
                <a:ea typeface="Courier New"/>
                <a:cs typeface="Calibri" panose="020F0502020204030204" pitchFamily="34" charset="0"/>
                <a:sym typeface="Courier New"/>
              </a:rPr>
              <a:t>Unused</a:t>
            </a:r>
            <a:endParaRPr sz="1400" b="0" u="none" strike="noStrike" cap="none" dirty="0">
              <a:solidFill>
                <a:srgbClr val="FFFFFF"/>
              </a:solidFill>
              <a:latin typeface="Calibri" panose="020F0502020204030204" pitchFamily="34" charset="0"/>
              <a:ea typeface="Courier New"/>
              <a:cs typeface="Calibri" panose="020F0502020204030204" pitchFamily="34" charset="0"/>
              <a:sym typeface="Courier New"/>
            </a:endParaRPr>
          </a:p>
        </p:txBody>
      </p:sp>
      <p:sp>
        <p:nvSpPr>
          <p:cNvPr id="581" name="Google Shape;581;p71"/>
          <p:cNvSpPr/>
          <p:nvPr/>
        </p:nvSpPr>
        <p:spPr>
          <a:xfrm>
            <a:off x="121483" y="3064467"/>
            <a:ext cx="1595841" cy="762000"/>
          </a:xfrm>
          <a:prstGeom prst="wedgeRectCallout">
            <a:avLst>
              <a:gd name="adj1" fmla="val 70943"/>
              <a:gd name="adj2" fmla="val -84780"/>
            </a:avLst>
          </a:prstGeom>
          <a:solidFill>
            <a:srgbClr val="4A86E8"/>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dirty="0">
                <a:solidFill>
                  <a:srgbClr val="FFFFFF"/>
                </a:solidFill>
                <a:latin typeface="Calibri" panose="020F0502020204030204" pitchFamily="34" charset="0"/>
                <a:ea typeface="Courier New"/>
                <a:cs typeface="Calibri" panose="020F0502020204030204" pitchFamily="34" charset="0"/>
                <a:sym typeface="Courier New"/>
              </a:rPr>
              <a:t>Family:</a:t>
            </a:r>
            <a:endParaRPr sz="1400" b="1" i="0" u="none" strike="noStrike" cap="none" dirty="0">
              <a:solidFill>
                <a:srgbClr val="FFFFFF"/>
              </a:solidFill>
              <a:latin typeface="Calibri" panose="020F0502020204030204" pitchFamily="34" charset="0"/>
              <a:ea typeface="Courier New"/>
              <a:cs typeface="Calibri" panose="020F0502020204030204" pitchFamily="34" charset="0"/>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dirty="0">
                <a:solidFill>
                  <a:srgbClr val="FFFFFF"/>
                </a:solidFill>
                <a:latin typeface="Calibri" panose="020F0502020204030204" pitchFamily="34" charset="0"/>
                <a:ea typeface="Courier New"/>
                <a:cs typeface="Calibri" panose="020F0502020204030204" pitchFamily="34" charset="0"/>
                <a:sym typeface="Courier New"/>
              </a:rPr>
              <a:t>C-Instruction</a:t>
            </a:r>
            <a:endParaRPr sz="1400" b="0" i="0" u="none" strike="noStrike" cap="none" dirty="0">
              <a:solidFill>
                <a:srgbClr val="FFFFFF"/>
              </a:solidFill>
              <a:latin typeface="Calibri" panose="020F0502020204030204" pitchFamily="34" charset="0"/>
              <a:ea typeface="Courier New"/>
              <a:cs typeface="Calibri" panose="020F0502020204030204" pitchFamily="34" charset="0"/>
              <a:sym typeface="Courier New"/>
            </a:endParaRPr>
          </a:p>
        </p:txBody>
      </p:sp>
      <p:sp>
        <p:nvSpPr>
          <p:cNvPr id="582" name="Google Shape;582;p71"/>
          <p:cNvSpPr/>
          <p:nvPr/>
        </p:nvSpPr>
        <p:spPr>
          <a:xfrm rot="5400000">
            <a:off x="1959982" y="2610280"/>
            <a:ext cx="119184" cy="252600"/>
          </a:xfrm>
          <a:prstGeom prst="rightBracket">
            <a:avLst>
              <a:gd name="adj" fmla="val 100731"/>
            </a:avLst>
          </a:prstGeom>
          <a:noFill/>
          <a:ln w="38100" cap="flat" cmpd="sng">
            <a:solidFill>
              <a:srgbClr val="4A86E8"/>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586"/>
        <p:cNvGrpSpPr/>
        <p:nvPr/>
      </p:nvGrpSpPr>
      <p:grpSpPr>
        <a:xfrm>
          <a:off x="0" y="0"/>
          <a:ext cx="0" cy="0"/>
          <a:chOff x="0" y="0"/>
          <a:chExt cx="0" cy="0"/>
        </a:xfrm>
      </p:grpSpPr>
      <p:sp>
        <p:nvSpPr>
          <p:cNvPr id="587" name="Google Shape;587;p72"/>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a:t>Symbolic:</a:t>
            </a:r>
            <a:endParaRPr/>
          </a:p>
          <a:p>
            <a:pPr marL="356616" lvl="1" indent="0" algn="l" rtl="0">
              <a:lnSpc>
                <a:spcPct val="110000"/>
              </a:lnSpc>
              <a:spcBef>
                <a:spcPts val="24"/>
              </a:spcBef>
              <a:spcAft>
                <a:spcPts val="0"/>
              </a:spcAft>
              <a:buSzPts val="2420"/>
              <a:buNone/>
            </a:pPr>
            <a:endParaRPr sz="1200"/>
          </a:p>
          <a:p>
            <a:pPr marL="347472" lvl="0" indent="-347472" algn="l" rtl="0">
              <a:lnSpc>
                <a:spcPct val="110000"/>
              </a:lnSpc>
              <a:spcBef>
                <a:spcPts val="440"/>
              </a:spcBef>
              <a:spcAft>
                <a:spcPts val="0"/>
              </a:spcAft>
              <a:buSzPts val="2080"/>
              <a:buFont typeface="Noto Sans Symbols"/>
              <a:buChar char="❖"/>
            </a:pPr>
            <a:r>
              <a:rPr lang="en-US"/>
              <a:t>Binary:</a:t>
            </a:r>
            <a:endParaRPr/>
          </a:p>
        </p:txBody>
      </p:sp>
      <p:sp>
        <p:nvSpPr>
          <p:cNvPr id="588" name="Google Shape;588;p72"/>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Hack: C-Instructions</a:t>
            </a:r>
            <a:endParaRPr/>
          </a:p>
        </p:txBody>
      </p:sp>
      <p:sp>
        <p:nvSpPr>
          <p:cNvPr id="589" name="Google Shape;589;p72"/>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39</a:t>
            </a:fld>
            <a:endParaRPr/>
          </a:p>
        </p:txBody>
      </p:sp>
      <p:sp>
        <p:nvSpPr>
          <p:cNvPr id="590" name="Google Shape;590;p72"/>
          <p:cNvSpPr/>
          <p:nvPr/>
        </p:nvSpPr>
        <p:spPr>
          <a:xfrm>
            <a:off x="2278742" y="1430362"/>
            <a:ext cx="3018971" cy="522300"/>
          </a:xfrm>
          <a:prstGeom prst="rect">
            <a:avLst/>
          </a:prstGeom>
          <a:solidFill>
            <a:srgbClr val="EFEFEF"/>
          </a:solidFill>
          <a:ln>
            <a:noFill/>
          </a:ln>
          <a:effectLst>
            <a:outerShdw blurRad="57150" dist="19050" dir="5400000" algn="bl" rotWithShape="0">
              <a:srgbClr val="000000">
                <a:alpha val="48235"/>
              </a:srgbClr>
            </a:outerShdw>
          </a:effectLst>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rgbClr val="FF9900"/>
                </a:solidFill>
                <a:latin typeface="Courier New"/>
                <a:ea typeface="Courier New"/>
                <a:cs typeface="Courier New"/>
                <a:sym typeface="Courier New"/>
              </a:rPr>
              <a:t>dest</a:t>
            </a:r>
            <a:r>
              <a:rPr lang="en-US" sz="2000" b="1" i="0" u="none" strike="noStrike" cap="none">
                <a:solidFill>
                  <a:srgbClr val="4A86E8"/>
                </a:solidFill>
                <a:latin typeface="Courier New"/>
                <a:ea typeface="Courier New"/>
                <a:cs typeface="Courier New"/>
                <a:sym typeface="Courier New"/>
              </a:rPr>
              <a:t> </a:t>
            </a:r>
            <a:r>
              <a:rPr lang="en-US" sz="2000" b="1" i="0" u="none" strike="noStrike" cap="none">
                <a:solidFill>
                  <a:srgbClr val="000000"/>
                </a:solidFill>
                <a:latin typeface="Courier New"/>
                <a:ea typeface="Courier New"/>
                <a:cs typeface="Courier New"/>
                <a:sym typeface="Courier New"/>
              </a:rPr>
              <a:t>=</a:t>
            </a:r>
            <a:r>
              <a:rPr lang="en-US" sz="2000" b="1" i="0" u="none" strike="noStrike" cap="none">
                <a:solidFill>
                  <a:srgbClr val="4A86E8"/>
                </a:solidFill>
                <a:latin typeface="Courier New"/>
                <a:ea typeface="Courier New"/>
                <a:cs typeface="Courier New"/>
                <a:sym typeface="Courier New"/>
              </a:rPr>
              <a:t> </a:t>
            </a:r>
            <a:r>
              <a:rPr lang="en-US" sz="2000" b="1" i="0" u="none" strike="noStrike" cap="none">
                <a:solidFill>
                  <a:srgbClr val="674EA7"/>
                </a:solidFill>
                <a:latin typeface="Courier New"/>
                <a:ea typeface="Courier New"/>
                <a:cs typeface="Courier New"/>
                <a:sym typeface="Courier New"/>
              </a:rPr>
              <a:t>comp</a:t>
            </a:r>
            <a:r>
              <a:rPr lang="en-US" sz="2000" b="1" i="0" u="none" strike="noStrike" cap="none">
                <a:solidFill>
                  <a:srgbClr val="4A86E8"/>
                </a:solidFill>
                <a:latin typeface="Courier New"/>
                <a:ea typeface="Courier New"/>
                <a:cs typeface="Courier New"/>
                <a:sym typeface="Courier New"/>
              </a:rPr>
              <a:t> </a:t>
            </a:r>
            <a:r>
              <a:rPr lang="en-US" sz="2000" b="1" i="0" u="none" strike="noStrike" cap="none">
                <a:solidFill>
                  <a:srgbClr val="000000"/>
                </a:solidFill>
                <a:latin typeface="Courier New"/>
                <a:ea typeface="Courier New"/>
                <a:cs typeface="Courier New"/>
                <a:sym typeface="Courier New"/>
              </a:rPr>
              <a:t>;</a:t>
            </a:r>
            <a:r>
              <a:rPr lang="en-US" sz="2000" b="1" i="0" u="none" strike="noStrike" cap="none">
                <a:solidFill>
                  <a:srgbClr val="4A86E8"/>
                </a:solidFill>
                <a:latin typeface="Courier New"/>
                <a:ea typeface="Courier New"/>
                <a:cs typeface="Courier New"/>
                <a:sym typeface="Courier New"/>
              </a:rPr>
              <a:t> </a:t>
            </a:r>
            <a:r>
              <a:rPr lang="en-US" sz="2000" b="1" i="0" u="none" strike="noStrike" cap="none">
                <a:solidFill>
                  <a:schemeClr val="accent1"/>
                </a:solidFill>
                <a:latin typeface="Courier New"/>
                <a:ea typeface="Courier New"/>
                <a:cs typeface="Courier New"/>
                <a:sym typeface="Courier New"/>
              </a:rPr>
              <a:t>jump</a:t>
            </a:r>
            <a:endParaRPr sz="2000" b="1" i="0" u="none" strike="noStrike" cap="none">
              <a:solidFill>
                <a:schemeClr val="accent1"/>
              </a:solidFill>
              <a:latin typeface="Courier New"/>
              <a:ea typeface="Courier New"/>
              <a:cs typeface="Courier New"/>
              <a:sym typeface="Courier New"/>
            </a:endParaRPr>
          </a:p>
        </p:txBody>
      </p:sp>
      <p:sp>
        <p:nvSpPr>
          <p:cNvPr id="591" name="Google Shape;591;p72"/>
          <p:cNvSpPr/>
          <p:nvPr/>
        </p:nvSpPr>
        <p:spPr>
          <a:xfrm>
            <a:off x="1874163" y="2174434"/>
            <a:ext cx="6847099" cy="463623"/>
          </a:xfrm>
          <a:prstGeom prst="rect">
            <a:avLst/>
          </a:prstGeom>
          <a:solidFill>
            <a:srgbClr val="CFE2F3"/>
          </a:solidFill>
          <a:ln>
            <a:noFill/>
          </a:ln>
          <a:effectLst>
            <a:outerShdw blurRad="57150" dist="19050" dir="5400000" algn="bl" rotWithShape="0">
              <a:srgbClr val="000000">
                <a:alpha val="48235"/>
              </a:srgbClr>
            </a:outerShdw>
          </a:effectLst>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US" sz="2000" b="1" i="0" u="none" strike="noStrike" cap="none">
                <a:solidFill>
                  <a:srgbClr val="4A86E8"/>
                </a:solidFill>
                <a:latin typeface="Courier New"/>
                <a:ea typeface="Courier New"/>
                <a:cs typeface="Courier New"/>
                <a:sym typeface="Courier New"/>
              </a:rPr>
              <a:t>1 </a:t>
            </a:r>
            <a:r>
              <a:rPr lang="en-US" sz="2000" b="1" i="0" u="none" strike="noStrike" cap="none">
                <a:solidFill>
                  <a:srgbClr val="B7B7B7"/>
                </a:solidFill>
                <a:latin typeface="Courier New"/>
                <a:ea typeface="Courier New"/>
                <a:cs typeface="Courier New"/>
                <a:sym typeface="Courier New"/>
              </a:rPr>
              <a:t>1 1</a:t>
            </a:r>
            <a:r>
              <a:rPr lang="en-US" sz="2000" b="1" i="0" u="none" strike="noStrike" cap="none">
                <a:solidFill>
                  <a:srgbClr val="CCCCCC"/>
                </a:solidFill>
                <a:latin typeface="Courier New"/>
                <a:ea typeface="Courier New"/>
                <a:cs typeface="Courier New"/>
                <a:sym typeface="Courier New"/>
              </a:rPr>
              <a:t> </a:t>
            </a:r>
            <a:r>
              <a:rPr lang="en-US" sz="2000" b="1" i="0" u="none" strike="noStrike" cap="none">
                <a:solidFill>
                  <a:srgbClr val="674EA7"/>
                </a:solidFill>
                <a:latin typeface="Courier New"/>
                <a:ea typeface="Courier New"/>
                <a:cs typeface="Courier New"/>
                <a:sym typeface="Courier New"/>
              </a:rPr>
              <a:t>a c1 c2 c3 c4 c5 c6</a:t>
            </a:r>
            <a:r>
              <a:rPr lang="en-US" sz="2000" b="1" i="0" u="none" strike="noStrike" cap="none">
                <a:solidFill>
                  <a:srgbClr val="FF9900"/>
                </a:solidFill>
                <a:latin typeface="Courier New"/>
                <a:ea typeface="Courier New"/>
                <a:cs typeface="Courier New"/>
                <a:sym typeface="Courier New"/>
              </a:rPr>
              <a:t> d1 d2 d3 </a:t>
            </a:r>
            <a:r>
              <a:rPr lang="en-US" sz="2000" b="1" i="0" u="none" strike="noStrike" cap="none">
                <a:solidFill>
                  <a:schemeClr val="accent1"/>
                </a:solidFill>
                <a:latin typeface="Courier New"/>
                <a:ea typeface="Courier New"/>
                <a:cs typeface="Courier New"/>
                <a:sym typeface="Courier New"/>
              </a:rPr>
              <a:t>j1 j2 j3</a:t>
            </a:r>
            <a:endParaRPr sz="2000" b="1" i="0" u="none" strike="noStrike" cap="none">
              <a:solidFill>
                <a:schemeClr val="accent1"/>
              </a:solidFill>
              <a:latin typeface="Courier New"/>
              <a:ea typeface="Courier New"/>
              <a:cs typeface="Courier New"/>
              <a:sym typeface="Courier New"/>
            </a:endParaRPr>
          </a:p>
        </p:txBody>
      </p:sp>
      <p:pic>
        <p:nvPicPr>
          <p:cNvPr id="594" name="Google Shape;594;p72"/>
          <p:cNvPicPr preferRelativeResize="0"/>
          <p:nvPr/>
        </p:nvPicPr>
        <p:blipFill rotWithShape="1">
          <a:blip r:embed="rId3">
            <a:alphaModFix/>
          </a:blip>
          <a:srcRect/>
          <a:stretch/>
        </p:blipFill>
        <p:spPr>
          <a:xfrm>
            <a:off x="2068488" y="4116230"/>
            <a:ext cx="4983075" cy="2217825"/>
          </a:xfrm>
          <a:prstGeom prst="rect">
            <a:avLst/>
          </a:prstGeom>
          <a:noFill/>
          <a:ln>
            <a:noFill/>
          </a:ln>
          <a:effectLst>
            <a:outerShdw blurRad="57150" dist="19050" dir="5400000" algn="bl" rotWithShape="0">
              <a:srgbClr val="000000">
                <a:alpha val="48240"/>
              </a:srgbClr>
            </a:outerShdw>
          </a:effectLst>
        </p:spPr>
      </p:pic>
      <p:sp>
        <p:nvSpPr>
          <p:cNvPr id="595" name="Google Shape;595;p72"/>
          <p:cNvSpPr/>
          <p:nvPr/>
        </p:nvSpPr>
        <p:spPr>
          <a:xfrm>
            <a:off x="757700" y="4963993"/>
            <a:ext cx="1447500" cy="522300"/>
          </a:xfrm>
          <a:prstGeom prst="homePlate">
            <a:avLst>
              <a:gd name="adj" fmla="val 50000"/>
            </a:avLst>
          </a:prstGeom>
          <a:solidFill>
            <a:srgbClr val="E06666"/>
          </a:solidFill>
          <a:ln>
            <a:noFill/>
          </a:ln>
          <a:effectLst>
            <a:outerShdw blurRad="57150" dist="19050" dir="5400000" algn="bl" rotWithShape="0">
              <a:srgbClr val="000000">
                <a:alpha val="48240"/>
              </a:srgbClr>
            </a:outerShdw>
          </a:effectLst>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900"/>
              <a:buFont typeface="Arial"/>
              <a:buNone/>
            </a:pPr>
            <a:r>
              <a:rPr lang="en-US" sz="1900" b="1" i="0" u="none" strike="noStrike" cap="none">
                <a:solidFill>
                  <a:srgbClr val="FFFFFF"/>
                </a:solidFill>
                <a:latin typeface="Calibri"/>
                <a:ea typeface="Calibri"/>
                <a:cs typeface="Calibri"/>
                <a:sym typeface="Calibri"/>
              </a:rPr>
              <a:t>Chapter 4</a:t>
            </a:r>
            <a:endParaRPr sz="1900" b="1" i="0" u="none" strike="noStrike" cap="none">
              <a:solidFill>
                <a:srgbClr val="FFFFFF"/>
              </a:solidFill>
              <a:latin typeface="Calibri"/>
              <a:ea typeface="Calibri"/>
              <a:cs typeface="Calibri"/>
              <a:sym typeface="Calibri"/>
            </a:endParaRPr>
          </a:p>
        </p:txBody>
      </p:sp>
      <p:sp>
        <p:nvSpPr>
          <p:cNvPr id="11" name="Google Shape;573;p71">
            <a:extLst>
              <a:ext uri="{FF2B5EF4-FFF2-40B4-BE49-F238E27FC236}">
                <a16:creationId xmlns:a16="http://schemas.microsoft.com/office/drawing/2014/main" id="{77B2D4C3-144B-5E8D-686C-3052E91F1955}"/>
              </a:ext>
            </a:extLst>
          </p:cNvPr>
          <p:cNvSpPr/>
          <p:nvPr/>
        </p:nvSpPr>
        <p:spPr>
          <a:xfrm rot="5400000">
            <a:off x="7855011" y="2078124"/>
            <a:ext cx="138972" cy="1297123"/>
          </a:xfrm>
          <a:prstGeom prst="rightBracket">
            <a:avLst>
              <a:gd name="adj" fmla="val 100731"/>
            </a:avLst>
          </a:prstGeom>
          <a:noFill/>
          <a:ln w="38100"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2" name="Google Shape;574;p71">
            <a:extLst>
              <a:ext uri="{FF2B5EF4-FFF2-40B4-BE49-F238E27FC236}">
                <a16:creationId xmlns:a16="http://schemas.microsoft.com/office/drawing/2014/main" id="{6FB5FE7E-1754-0BCA-59AA-2CE788C3C11C}"/>
              </a:ext>
            </a:extLst>
          </p:cNvPr>
          <p:cNvSpPr/>
          <p:nvPr/>
        </p:nvSpPr>
        <p:spPr>
          <a:xfrm>
            <a:off x="7422778" y="3072087"/>
            <a:ext cx="1357800" cy="762000"/>
          </a:xfrm>
          <a:prstGeom prst="wedgeRectCallout">
            <a:avLst>
              <a:gd name="adj1" fmla="val -20835"/>
              <a:gd name="adj2" fmla="val -83504"/>
            </a:avLst>
          </a:pr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dirty="0">
                <a:solidFill>
                  <a:srgbClr val="FFFFFF"/>
                </a:solidFill>
                <a:latin typeface="Calibri" panose="020F0502020204030204" pitchFamily="34" charset="0"/>
                <a:ea typeface="Courier New"/>
                <a:cs typeface="Calibri" panose="020F0502020204030204" pitchFamily="34" charset="0"/>
                <a:sym typeface="Courier New"/>
              </a:rPr>
              <a:t>Jump:</a:t>
            </a:r>
            <a:endParaRPr sz="1400" b="1" i="0" u="none" strike="noStrike" cap="none" dirty="0">
              <a:solidFill>
                <a:srgbClr val="FFFFFF"/>
              </a:solidFill>
              <a:latin typeface="Calibri" panose="020F0502020204030204" pitchFamily="34" charset="0"/>
              <a:ea typeface="Courier New"/>
              <a:cs typeface="Calibri" panose="020F0502020204030204" pitchFamily="34" charset="0"/>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dirty="0">
                <a:solidFill>
                  <a:srgbClr val="FFFFFF"/>
                </a:solidFill>
                <a:latin typeface="Calibri" panose="020F0502020204030204" pitchFamily="34" charset="0"/>
                <a:ea typeface="Courier New"/>
                <a:cs typeface="Calibri" panose="020F0502020204030204" pitchFamily="34" charset="0"/>
                <a:sym typeface="Courier New"/>
              </a:rPr>
              <a:t>Condition for jumping</a:t>
            </a:r>
            <a:endParaRPr sz="1400" b="0" i="0" u="none" strike="noStrike" cap="none" dirty="0">
              <a:solidFill>
                <a:srgbClr val="FFFFFF"/>
              </a:solidFill>
              <a:latin typeface="Calibri" panose="020F0502020204030204" pitchFamily="34" charset="0"/>
              <a:ea typeface="Courier New"/>
              <a:cs typeface="Calibri" panose="020F0502020204030204" pitchFamily="34" charset="0"/>
              <a:sym typeface="Courier New"/>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sp>
        <p:nvSpPr>
          <p:cNvPr id="2" name="Google Shape;60;p5">
            <a:extLst>
              <a:ext uri="{FF2B5EF4-FFF2-40B4-BE49-F238E27FC236}">
                <a16:creationId xmlns:a16="http://schemas.microsoft.com/office/drawing/2014/main" id="{122CACD0-CEC0-3311-F6C2-AA73422B1414}"/>
              </a:ext>
            </a:extLst>
          </p:cNvPr>
          <p:cNvSpPr/>
          <p:nvPr/>
        </p:nvSpPr>
        <p:spPr>
          <a:xfrm>
            <a:off x="1370695" y="6003405"/>
            <a:ext cx="7335000" cy="660000"/>
          </a:xfrm>
          <a:prstGeom prst="trapezoid">
            <a:avLst>
              <a:gd name="adj" fmla="val 64862"/>
            </a:avLst>
          </a:prstGeom>
          <a:solidFill>
            <a:srgbClr val="9900FF">
              <a:alpha val="38431"/>
            </a:srgbClr>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600"/>
              <a:buFont typeface="Arial"/>
              <a:buNone/>
            </a:pPr>
            <a:r>
              <a:rPr lang="en-US" sz="1600" b="1" i="0" u="none" strike="noStrike" cap="none">
                <a:solidFill>
                  <a:srgbClr val="000000"/>
                </a:solidFill>
                <a:latin typeface="Open Sans"/>
                <a:ea typeface="Open Sans"/>
                <a:cs typeface="Open Sans"/>
                <a:sym typeface="Open Sans"/>
              </a:rPr>
              <a:t>Remembering</a:t>
            </a:r>
            <a:endParaRPr sz="1600" b="1" i="0" u="none" strike="noStrike" cap="none">
              <a:solidFill>
                <a:srgbClr val="000000"/>
              </a:solidFill>
              <a:latin typeface="Open Sans"/>
              <a:ea typeface="Open Sans"/>
              <a:cs typeface="Open Sans"/>
              <a:sym typeface="Open Sans"/>
            </a:endParaRPr>
          </a:p>
        </p:txBody>
      </p:sp>
      <p:sp>
        <p:nvSpPr>
          <p:cNvPr id="3" name="Google Shape;61;p5">
            <a:extLst>
              <a:ext uri="{FF2B5EF4-FFF2-40B4-BE49-F238E27FC236}">
                <a16:creationId xmlns:a16="http://schemas.microsoft.com/office/drawing/2014/main" id="{372D5269-83E4-1F39-4984-521461ED10C2}"/>
              </a:ext>
            </a:extLst>
          </p:cNvPr>
          <p:cNvSpPr/>
          <p:nvPr/>
        </p:nvSpPr>
        <p:spPr>
          <a:xfrm>
            <a:off x="1920139" y="5190432"/>
            <a:ext cx="6259200" cy="705900"/>
          </a:xfrm>
          <a:prstGeom prst="trapezoid">
            <a:avLst>
              <a:gd name="adj" fmla="val 60623"/>
            </a:avLst>
          </a:prstGeom>
          <a:solidFill>
            <a:srgbClr val="4A86E8">
              <a:alpha val="81569"/>
            </a:srgbClr>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600"/>
              <a:buFont typeface="Arial"/>
              <a:buNone/>
            </a:pPr>
            <a:r>
              <a:rPr lang="en-US" sz="1600" b="1" i="0" u="none" strike="noStrike" cap="none">
                <a:solidFill>
                  <a:schemeClr val="dk1"/>
                </a:solidFill>
                <a:latin typeface="Open Sans"/>
                <a:ea typeface="Open Sans"/>
                <a:cs typeface="Open Sans"/>
                <a:sym typeface="Open Sans"/>
              </a:rPr>
              <a:t>Understanding</a:t>
            </a:r>
            <a:endParaRPr sz="1600" b="0" i="0" u="none" strike="noStrike" cap="none">
              <a:solidFill>
                <a:srgbClr val="000000"/>
              </a:solidFill>
              <a:latin typeface="Arial"/>
              <a:ea typeface="Arial"/>
              <a:cs typeface="Arial"/>
              <a:sym typeface="Arial"/>
            </a:endParaRPr>
          </a:p>
        </p:txBody>
      </p:sp>
      <p:sp>
        <p:nvSpPr>
          <p:cNvPr id="4" name="Google Shape;62;p5">
            <a:extLst>
              <a:ext uri="{FF2B5EF4-FFF2-40B4-BE49-F238E27FC236}">
                <a16:creationId xmlns:a16="http://schemas.microsoft.com/office/drawing/2014/main" id="{9D3B0FA3-A793-0AB5-16D9-31D1E480E5FC}"/>
              </a:ext>
            </a:extLst>
          </p:cNvPr>
          <p:cNvSpPr/>
          <p:nvPr/>
        </p:nvSpPr>
        <p:spPr>
          <a:xfrm>
            <a:off x="2457634" y="4264611"/>
            <a:ext cx="5184300" cy="818700"/>
          </a:xfrm>
          <a:prstGeom prst="trapezoid">
            <a:avLst>
              <a:gd name="adj" fmla="val 62989"/>
            </a:avLst>
          </a:prstGeom>
          <a:solidFill>
            <a:srgbClr val="00FF00">
              <a:alpha val="70980"/>
            </a:srgbClr>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600"/>
              <a:buFont typeface="Arial"/>
              <a:buNone/>
            </a:pPr>
            <a:r>
              <a:rPr lang="en-US" sz="1600" b="1" i="0" u="none" strike="noStrike" cap="none">
                <a:solidFill>
                  <a:srgbClr val="000000"/>
                </a:solidFill>
                <a:latin typeface="Open Sans"/>
                <a:ea typeface="Open Sans"/>
                <a:cs typeface="Open Sans"/>
                <a:sym typeface="Open Sans"/>
              </a:rPr>
              <a:t>Applying</a:t>
            </a:r>
            <a:endParaRPr sz="1600" b="1" i="0" u="none" strike="noStrike" cap="none">
              <a:solidFill>
                <a:srgbClr val="000000"/>
              </a:solidFill>
              <a:latin typeface="Open Sans"/>
              <a:ea typeface="Open Sans"/>
              <a:cs typeface="Open Sans"/>
              <a:sym typeface="Open Sans"/>
            </a:endParaRPr>
          </a:p>
        </p:txBody>
      </p:sp>
      <p:sp>
        <p:nvSpPr>
          <p:cNvPr id="5" name="Google Shape;63;p5">
            <a:extLst>
              <a:ext uri="{FF2B5EF4-FFF2-40B4-BE49-F238E27FC236}">
                <a16:creationId xmlns:a16="http://schemas.microsoft.com/office/drawing/2014/main" id="{E23F8BDC-AF2E-6715-5AC2-54565A3F80D7}"/>
              </a:ext>
            </a:extLst>
          </p:cNvPr>
          <p:cNvSpPr/>
          <p:nvPr/>
        </p:nvSpPr>
        <p:spPr>
          <a:xfrm>
            <a:off x="3054853" y="3497794"/>
            <a:ext cx="3965400" cy="660000"/>
          </a:xfrm>
          <a:prstGeom prst="trapezoid">
            <a:avLst>
              <a:gd name="adj" fmla="val 59874"/>
            </a:avLst>
          </a:prstGeom>
          <a:solidFill>
            <a:srgbClr val="FFFF00">
              <a:alpha val="67059"/>
            </a:srgbClr>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600"/>
              <a:buFont typeface="Arial"/>
              <a:buNone/>
            </a:pPr>
            <a:r>
              <a:rPr lang="en-US" sz="1600" b="1" i="0" u="none" strike="noStrike" cap="none">
                <a:solidFill>
                  <a:schemeClr val="dk1"/>
                </a:solidFill>
                <a:latin typeface="Open Sans"/>
                <a:ea typeface="Open Sans"/>
                <a:cs typeface="Open Sans"/>
                <a:sym typeface="Open Sans"/>
              </a:rPr>
              <a:t>Analyzing</a:t>
            </a:r>
            <a:endParaRPr sz="1600" b="0" i="0" u="none" strike="noStrike" cap="none">
              <a:solidFill>
                <a:srgbClr val="000000"/>
              </a:solidFill>
              <a:latin typeface="Arial"/>
              <a:ea typeface="Arial"/>
              <a:cs typeface="Arial"/>
              <a:sym typeface="Arial"/>
            </a:endParaRPr>
          </a:p>
        </p:txBody>
      </p:sp>
      <p:sp>
        <p:nvSpPr>
          <p:cNvPr id="6" name="Google Shape;64;p5">
            <a:extLst>
              <a:ext uri="{FF2B5EF4-FFF2-40B4-BE49-F238E27FC236}">
                <a16:creationId xmlns:a16="http://schemas.microsoft.com/office/drawing/2014/main" id="{39186F93-A014-284C-4394-02E7611674E0}"/>
              </a:ext>
            </a:extLst>
          </p:cNvPr>
          <p:cNvSpPr/>
          <p:nvPr/>
        </p:nvSpPr>
        <p:spPr>
          <a:xfrm>
            <a:off x="4094018" y="1125225"/>
            <a:ext cx="1911300" cy="1452900"/>
          </a:xfrm>
          <a:prstGeom prst="triangle">
            <a:avLst>
              <a:gd name="adj" fmla="val 49407"/>
            </a:avLst>
          </a:prstGeom>
          <a:solidFill>
            <a:srgbClr val="FF0000">
              <a:alpha val="73725"/>
            </a:srgbClr>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chemeClr val="dk1"/>
                </a:solidFill>
                <a:latin typeface="Open Sans"/>
                <a:ea typeface="Open Sans"/>
                <a:cs typeface="Open Sans"/>
                <a:sym typeface="Open Sans"/>
              </a:rPr>
              <a:t>Creating</a:t>
            </a:r>
            <a:endParaRPr sz="1400" b="0" i="0" u="none" strike="noStrike" cap="none">
              <a:solidFill>
                <a:srgbClr val="000000"/>
              </a:solidFill>
              <a:highlight>
                <a:srgbClr val="FCE5CD"/>
              </a:highlight>
              <a:latin typeface="Arial"/>
              <a:ea typeface="Arial"/>
              <a:cs typeface="Arial"/>
              <a:sym typeface="Arial"/>
            </a:endParaRPr>
          </a:p>
        </p:txBody>
      </p:sp>
      <p:sp>
        <p:nvSpPr>
          <p:cNvPr id="7" name="Google Shape;65;p5">
            <a:extLst>
              <a:ext uri="{FF2B5EF4-FFF2-40B4-BE49-F238E27FC236}">
                <a16:creationId xmlns:a16="http://schemas.microsoft.com/office/drawing/2014/main" id="{B237E727-D69F-F2AE-C320-7A1018F07DBC}"/>
              </a:ext>
            </a:extLst>
          </p:cNvPr>
          <p:cNvSpPr/>
          <p:nvPr/>
        </p:nvSpPr>
        <p:spPr>
          <a:xfrm>
            <a:off x="3544574" y="2684832"/>
            <a:ext cx="2986200" cy="705900"/>
          </a:xfrm>
          <a:prstGeom prst="trapezoid">
            <a:avLst>
              <a:gd name="adj" fmla="val 60623"/>
            </a:avLst>
          </a:prstGeom>
          <a:solidFill>
            <a:srgbClr val="FF9900">
              <a:alpha val="70196"/>
            </a:srgbClr>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600"/>
              <a:buFont typeface="Arial"/>
              <a:buNone/>
            </a:pPr>
            <a:r>
              <a:rPr lang="en-US" sz="1600" b="1" i="0" u="none" strike="noStrike" cap="none">
                <a:solidFill>
                  <a:schemeClr val="dk1"/>
                </a:solidFill>
                <a:latin typeface="Open Sans"/>
                <a:ea typeface="Open Sans"/>
                <a:cs typeface="Open Sans"/>
                <a:sym typeface="Open Sans"/>
              </a:rPr>
              <a:t>Evaluating</a:t>
            </a:r>
            <a:endParaRPr sz="1600" b="0" i="0" u="none" strike="noStrike" cap="none">
              <a:solidFill>
                <a:srgbClr val="000000"/>
              </a:solidFill>
              <a:latin typeface="Arial"/>
              <a:ea typeface="Arial"/>
              <a:cs typeface="Arial"/>
              <a:sym typeface="Arial"/>
            </a:endParaRPr>
          </a:p>
        </p:txBody>
      </p:sp>
      <p:sp>
        <p:nvSpPr>
          <p:cNvPr id="77" name="Google Shape;77;p32"/>
          <p:cNvSpPr txBox="1">
            <a:spLocks noGrp="1"/>
          </p:cNvSpPr>
          <p:nvPr>
            <p:ph type="title"/>
          </p:nvPr>
        </p:nvSpPr>
        <p:spPr>
          <a:xfrm>
            <a:off x="357018" y="435678"/>
            <a:ext cx="8406000"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Bloom’s Taxonomy in Action: CSE 143</a:t>
            </a:r>
            <a:endParaRPr dirty="0"/>
          </a:p>
        </p:txBody>
      </p:sp>
      <p:sp>
        <p:nvSpPr>
          <p:cNvPr id="78" name="Google Shape;78;p32"/>
          <p:cNvSpPr txBox="1">
            <a:spLocks noGrp="1"/>
          </p:cNvSpPr>
          <p:nvPr>
            <p:ph type="sldNum" idx="12"/>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000000"/>
              </a:buClr>
              <a:buSzPts val="1200"/>
              <a:buFont typeface="Arial"/>
              <a:buNone/>
            </a:pPr>
            <a:fld id="{00000000-1234-1234-1234-123412341234}" type="slidenum">
              <a:rPr lang="en-US"/>
              <a:t>4</a:t>
            </a:fld>
            <a:endParaRPr/>
          </a:p>
        </p:txBody>
      </p:sp>
      <p:sp>
        <p:nvSpPr>
          <p:cNvPr id="85" name="Google Shape;85;p32"/>
          <p:cNvSpPr/>
          <p:nvPr/>
        </p:nvSpPr>
        <p:spPr>
          <a:xfrm>
            <a:off x="414575" y="6043688"/>
            <a:ext cx="3129900" cy="556800"/>
          </a:xfrm>
          <a:prstGeom prst="homePlate">
            <a:avLst>
              <a:gd name="adj" fmla="val 50000"/>
            </a:avLst>
          </a:prstGeom>
          <a:solidFill>
            <a:srgbClr val="F1C23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0" i="0" u="none" strike="noStrike" cap="none">
                <a:solidFill>
                  <a:srgbClr val="000000"/>
                </a:solidFill>
                <a:latin typeface="Open Sans"/>
                <a:ea typeface="Open Sans"/>
                <a:cs typeface="Open Sans"/>
                <a:sym typeface="Open Sans"/>
              </a:rPr>
              <a:t>Remembering what Java objects are</a:t>
            </a:r>
            <a:endParaRPr sz="1400" b="0" i="0" u="none" strike="noStrike" cap="none">
              <a:solidFill>
                <a:srgbClr val="000000"/>
              </a:solidFill>
              <a:latin typeface="Open Sans"/>
              <a:ea typeface="Open Sans"/>
              <a:cs typeface="Open Sans"/>
              <a:sym typeface="Open Sans"/>
            </a:endParaRPr>
          </a:p>
        </p:txBody>
      </p:sp>
      <p:sp>
        <p:nvSpPr>
          <p:cNvPr id="86" name="Google Shape;86;p32"/>
          <p:cNvSpPr/>
          <p:nvPr/>
        </p:nvSpPr>
        <p:spPr>
          <a:xfrm>
            <a:off x="414575" y="5253681"/>
            <a:ext cx="3373500" cy="556800"/>
          </a:xfrm>
          <a:prstGeom prst="homePlate">
            <a:avLst>
              <a:gd name="adj" fmla="val 50000"/>
            </a:avLst>
          </a:prstGeom>
          <a:solidFill>
            <a:srgbClr val="F1C23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0" i="0" u="none" strike="noStrike" cap="none">
                <a:solidFill>
                  <a:srgbClr val="000000"/>
                </a:solidFill>
                <a:latin typeface="Open Sans"/>
                <a:ea typeface="Open Sans"/>
                <a:cs typeface="Open Sans"/>
                <a:sym typeface="Open Sans"/>
              </a:rPr>
              <a:t>Understanding the use Java objects </a:t>
            </a:r>
            <a:endParaRPr sz="1400" b="0" i="0" u="none" strike="noStrike" cap="none">
              <a:solidFill>
                <a:srgbClr val="000000"/>
              </a:solidFill>
              <a:latin typeface="Open Sans"/>
              <a:ea typeface="Open Sans"/>
              <a:cs typeface="Open Sans"/>
              <a:sym typeface="Open Sans"/>
            </a:endParaRPr>
          </a:p>
        </p:txBody>
      </p:sp>
      <p:sp>
        <p:nvSpPr>
          <p:cNvPr id="87" name="Google Shape;87;p32"/>
          <p:cNvSpPr/>
          <p:nvPr/>
        </p:nvSpPr>
        <p:spPr>
          <a:xfrm>
            <a:off x="414575" y="4384389"/>
            <a:ext cx="3599100" cy="556800"/>
          </a:xfrm>
          <a:prstGeom prst="homePlate">
            <a:avLst>
              <a:gd name="adj" fmla="val 50000"/>
            </a:avLst>
          </a:prstGeom>
          <a:solidFill>
            <a:srgbClr val="F1C23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0" i="0" u="none" strike="noStrike" cap="none">
                <a:solidFill>
                  <a:srgbClr val="000000"/>
                </a:solidFill>
                <a:latin typeface="Open Sans"/>
                <a:ea typeface="Open Sans"/>
                <a:cs typeface="Open Sans"/>
                <a:sym typeface="Open Sans"/>
              </a:rPr>
              <a:t>Using Java objects defined in the standard class libraries</a:t>
            </a:r>
            <a:endParaRPr sz="1400" b="0" i="0" u="none" strike="noStrike" cap="none">
              <a:solidFill>
                <a:srgbClr val="000000"/>
              </a:solidFill>
              <a:latin typeface="Open Sans"/>
              <a:ea typeface="Open Sans"/>
              <a:cs typeface="Open Sans"/>
              <a:sym typeface="Open Sans"/>
            </a:endParaRPr>
          </a:p>
        </p:txBody>
      </p:sp>
      <p:sp>
        <p:nvSpPr>
          <p:cNvPr id="88" name="Google Shape;88;p32"/>
          <p:cNvSpPr/>
          <p:nvPr/>
        </p:nvSpPr>
        <p:spPr>
          <a:xfrm>
            <a:off x="414575" y="3538018"/>
            <a:ext cx="3813000" cy="556800"/>
          </a:xfrm>
          <a:prstGeom prst="homePlate">
            <a:avLst>
              <a:gd name="adj" fmla="val 50000"/>
            </a:avLst>
          </a:prstGeom>
          <a:solidFill>
            <a:srgbClr val="F1C23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0" i="0" u="none" strike="noStrike" cap="none">
                <a:solidFill>
                  <a:srgbClr val="000000"/>
                </a:solidFill>
                <a:latin typeface="Open Sans"/>
                <a:ea typeface="Open Sans"/>
                <a:cs typeface="Open Sans"/>
                <a:sym typeface="Open Sans"/>
              </a:rPr>
              <a:t>How do Java objects relate to other real-word tools?</a:t>
            </a:r>
            <a:endParaRPr sz="1400" b="0" i="0" u="none" strike="noStrike" cap="none">
              <a:solidFill>
                <a:srgbClr val="000000"/>
              </a:solidFill>
              <a:latin typeface="Open Sans"/>
              <a:ea typeface="Open Sans"/>
              <a:cs typeface="Open Sans"/>
              <a:sym typeface="Open Sans"/>
            </a:endParaRPr>
          </a:p>
        </p:txBody>
      </p:sp>
      <p:sp>
        <p:nvSpPr>
          <p:cNvPr id="89" name="Google Shape;89;p32"/>
          <p:cNvSpPr/>
          <p:nvPr/>
        </p:nvSpPr>
        <p:spPr>
          <a:xfrm>
            <a:off x="414575" y="2759590"/>
            <a:ext cx="3965400" cy="556800"/>
          </a:xfrm>
          <a:prstGeom prst="homePlate">
            <a:avLst>
              <a:gd name="adj" fmla="val 50000"/>
            </a:avLst>
          </a:prstGeom>
          <a:solidFill>
            <a:srgbClr val="F1C23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0" i="0" u="none" strike="noStrike" cap="none">
                <a:solidFill>
                  <a:srgbClr val="000000"/>
                </a:solidFill>
                <a:latin typeface="Open Sans"/>
                <a:ea typeface="Open Sans"/>
                <a:cs typeface="Open Sans"/>
                <a:sym typeface="Open Sans"/>
              </a:rPr>
              <a:t>Justifying why one would use a particular Java object (ArrayList)?</a:t>
            </a:r>
            <a:endParaRPr sz="1400" b="0" i="0" u="none" strike="noStrike" cap="none">
              <a:solidFill>
                <a:srgbClr val="000000"/>
              </a:solidFill>
              <a:latin typeface="Open Sans"/>
              <a:ea typeface="Open Sans"/>
              <a:cs typeface="Open Sans"/>
              <a:sym typeface="Open Sans"/>
            </a:endParaRPr>
          </a:p>
        </p:txBody>
      </p:sp>
      <p:sp>
        <p:nvSpPr>
          <p:cNvPr id="90" name="Google Shape;90;p32"/>
          <p:cNvSpPr/>
          <p:nvPr/>
        </p:nvSpPr>
        <p:spPr>
          <a:xfrm>
            <a:off x="414575" y="1908424"/>
            <a:ext cx="4134000" cy="556800"/>
          </a:xfrm>
          <a:prstGeom prst="homePlate">
            <a:avLst>
              <a:gd name="adj" fmla="val 50000"/>
            </a:avLst>
          </a:prstGeom>
          <a:solidFill>
            <a:srgbClr val="F1C23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0" i="0" u="none" strike="noStrike" cap="none" dirty="0">
                <a:solidFill>
                  <a:schemeClr val="dk1"/>
                </a:solidFill>
                <a:latin typeface="Open Sans"/>
                <a:ea typeface="Open Sans"/>
                <a:cs typeface="Open Sans"/>
                <a:sym typeface="Open Sans"/>
              </a:rPr>
              <a:t>Creating your own Java objects in your CSE 143 assignments</a:t>
            </a:r>
            <a:endParaRPr sz="1400" b="0" i="0" u="none" strike="noStrike" cap="none" dirty="0">
              <a:solidFill>
                <a:srgbClr val="000000"/>
              </a:solidFill>
              <a:latin typeface="Open Sans"/>
              <a:ea typeface="Open Sans"/>
              <a:cs typeface="Open Sans"/>
              <a:sym typeface="Open San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599"/>
        <p:cNvGrpSpPr/>
        <p:nvPr/>
      </p:nvGrpSpPr>
      <p:grpSpPr>
        <a:xfrm>
          <a:off x="0" y="0"/>
          <a:ext cx="0" cy="0"/>
          <a:chOff x="0" y="0"/>
          <a:chExt cx="0" cy="0"/>
        </a:xfrm>
      </p:grpSpPr>
      <p:sp>
        <p:nvSpPr>
          <p:cNvPr id="600" name="Google Shape;600;p73"/>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Hack: C-Instructions</a:t>
            </a:r>
            <a:endParaRPr/>
          </a:p>
        </p:txBody>
      </p:sp>
      <p:sp>
        <p:nvSpPr>
          <p:cNvPr id="601" name="Google Shape;601;p73"/>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a:t>Symbolic:</a:t>
            </a:r>
            <a:endParaRPr/>
          </a:p>
          <a:p>
            <a:pPr marL="356616" lvl="1" indent="0" algn="l" rtl="0">
              <a:lnSpc>
                <a:spcPct val="110000"/>
              </a:lnSpc>
              <a:spcBef>
                <a:spcPts val="24"/>
              </a:spcBef>
              <a:spcAft>
                <a:spcPts val="0"/>
              </a:spcAft>
              <a:buSzPts val="2420"/>
              <a:buNone/>
            </a:pPr>
            <a:endParaRPr sz="1200"/>
          </a:p>
          <a:p>
            <a:pPr marL="347472" lvl="0" indent="-347472" algn="l" rtl="0">
              <a:lnSpc>
                <a:spcPct val="110000"/>
              </a:lnSpc>
              <a:spcBef>
                <a:spcPts val="440"/>
              </a:spcBef>
              <a:spcAft>
                <a:spcPts val="0"/>
              </a:spcAft>
              <a:buSzPts val="2080"/>
              <a:buFont typeface="Noto Sans Symbols"/>
              <a:buChar char="❖"/>
            </a:pPr>
            <a:r>
              <a:rPr lang="en-US"/>
              <a:t>Binary:</a:t>
            </a:r>
            <a:endParaRPr/>
          </a:p>
        </p:txBody>
      </p:sp>
      <p:sp>
        <p:nvSpPr>
          <p:cNvPr id="602" name="Google Shape;602;p73"/>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40</a:t>
            </a:fld>
            <a:endParaRPr/>
          </a:p>
        </p:txBody>
      </p:sp>
      <p:sp>
        <p:nvSpPr>
          <p:cNvPr id="603" name="Google Shape;603;p73"/>
          <p:cNvSpPr/>
          <p:nvPr/>
        </p:nvSpPr>
        <p:spPr>
          <a:xfrm>
            <a:off x="2278742" y="1430362"/>
            <a:ext cx="3018971" cy="522300"/>
          </a:xfrm>
          <a:prstGeom prst="rect">
            <a:avLst/>
          </a:prstGeom>
          <a:solidFill>
            <a:srgbClr val="EFEFEF"/>
          </a:solidFill>
          <a:ln>
            <a:noFill/>
          </a:ln>
          <a:effectLst>
            <a:outerShdw blurRad="57150" dist="19050" dir="5400000" algn="bl" rotWithShape="0">
              <a:srgbClr val="000000">
                <a:alpha val="48235"/>
              </a:srgbClr>
            </a:outerShdw>
          </a:effectLst>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rgbClr val="FF9900"/>
                </a:solidFill>
                <a:latin typeface="Courier New"/>
                <a:ea typeface="Courier New"/>
                <a:cs typeface="Courier New"/>
                <a:sym typeface="Courier New"/>
              </a:rPr>
              <a:t>dest</a:t>
            </a:r>
            <a:r>
              <a:rPr lang="en-US" sz="2000" b="1" i="0" u="none" strike="noStrike" cap="none">
                <a:solidFill>
                  <a:srgbClr val="4A86E8"/>
                </a:solidFill>
                <a:latin typeface="Courier New"/>
                <a:ea typeface="Courier New"/>
                <a:cs typeface="Courier New"/>
                <a:sym typeface="Courier New"/>
              </a:rPr>
              <a:t> </a:t>
            </a:r>
            <a:r>
              <a:rPr lang="en-US" sz="2000" b="1" i="0" u="none" strike="noStrike" cap="none">
                <a:solidFill>
                  <a:srgbClr val="000000"/>
                </a:solidFill>
                <a:latin typeface="Courier New"/>
                <a:ea typeface="Courier New"/>
                <a:cs typeface="Courier New"/>
                <a:sym typeface="Courier New"/>
              </a:rPr>
              <a:t>=</a:t>
            </a:r>
            <a:r>
              <a:rPr lang="en-US" sz="2000" b="1" i="0" u="none" strike="noStrike" cap="none">
                <a:solidFill>
                  <a:srgbClr val="4A86E8"/>
                </a:solidFill>
                <a:latin typeface="Courier New"/>
                <a:ea typeface="Courier New"/>
                <a:cs typeface="Courier New"/>
                <a:sym typeface="Courier New"/>
              </a:rPr>
              <a:t> </a:t>
            </a:r>
            <a:r>
              <a:rPr lang="en-US" sz="2000" b="1" i="0" u="none" strike="noStrike" cap="none">
                <a:solidFill>
                  <a:srgbClr val="674EA7"/>
                </a:solidFill>
                <a:latin typeface="Courier New"/>
                <a:ea typeface="Courier New"/>
                <a:cs typeface="Courier New"/>
                <a:sym typeface="Courier New"/>
              </a:rPr>
              <a:t>comp</a:t>
            </a:r>
            <a:r>
              <a:rPr lang="en-US" sz="2000" b="1" i="0" u="none" strike="noStrike" cap="none">
                <a:solidFill>
                  <a:srgbClr val="4A86E8"/>
                </a:solidFill>
                <a:latin typeface="Courier New"/>
                <a:ea typeface="Courier New"/>
                <a:cs typeface="Courier New"/>
                <a:sym typeface="Courier New"/>
              </a:rPr>
              <a:t> </a:t>
            </a:r>
            <a:r>
              <a:rPr lang="en-US" sz="2000" b="1" i="0" u="none" strike="noStrike" cap="none">
                <a:solidFill>
                  <a:srgbClr val="000000"/>
                </a:solidFill>
                <a:latin typeface="Courier New"/>
                <a:ea typeface="Courier New"/>
                <a:cs typeface="Courier New"/>
                <a:sym typeface="Courier New"/>
              </a:rPr>
              <a:t>;</a:t>
            </a:r>
            <a:r>
              <a:rPr lang="en-US" sz="2000" b="1" i="0" u="none" strike="noStrike" cap="none">
                <a:solidFill>
                  <a:srgbClr val="4A86E8"/>
                </a:solidFill>
                <a:latin typeface="Courier New"/>
                <a:ea typeface="Courier New"/>
                <a:cs typeface="Courier New"/>
                <a:sym typeface="Courier New"/>
              </a:rPr>
              <a:t> </a:t>
            </a:r>
            <a:r>
              <a:rPr lang="en-US" sz="2000" b="1" i="0" u="none" strike="noStrike" cap="none">
                <a:solidFill>
                  <a:schemeClr val="accent1"/>
                </a:solidFill>
                <a:latin typeface="Courier New"/>
                <a:ea typeface="Courier New"/>
                <a:cs typeface="Courier New"/>
                <a:sym typeface="Courier New"/>
              </a:rPr>
              <a:t>jump</a:t>
            </a:r>
            <a:endParaRPr sz="2000" b="1" i="0" u="none" strike="noStrike" cap="none">
              <a:solidFill>
                <a:schemeClr val="accent1"/>
              </a:solidFill>
              <a:latin typeface="Courier New"/>
              <a:ea typeface="Courier New"/>
              <a:cs typeface="Courier New"/>
              <a:sym typeface="Courier New"/>
            </a:endParaRPr>
          </a:p>
        </p:txBody>
      </p:sp>
      <p:sp>
        <p:nvSpPr>
          <p:cNvPr id="604" name="Google Shape;604;p73"/>
          <p:cNvSpPr/>
          <p:nvPr/>
        </p:nvSpPr>
        <p:spPr>
          <a:xfrm>
            <a:off x="1874163" y="2174434"/>
            <a:ext cx="6847099" cy="463623"/>
          </a:xfrm>
          <a:prstGeom prst="rect">
            <a:avLst/>
          </a:prstGeom>
          <a:solidFill>
            <a:srgbClr val="CFE2F3"/>
          </a:solidFill>
          <a:ln>
            <a:noFill/>
          </a:ln>
          <a:effectLst>
            <a:outerShdw blurRad="57150" dist="19050" dir="5400000" algn="bl" rotWithShape="0">
              <a:srgbClr val="000000">
                <a:alpha val="48235"/>
              </a:srgbClr>
            </a:outerShdw>
          </a:effectLst>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US" sz="2000" b="1" i="0" u="none" strike="noStrike" cap="none">
                <a:solidFill>
                  <a:srgbClr val="4A86E8"/>
                </a:solidFill>
                <a:latin typeface="Courier New"/>
                <a:ea typeface="Courier New"/>
                <a:cs typeface="Courier New"/>
                <a:sym typeface="Courier New"/>
              </a:rPr>
              <a:t>1 </a:t>
            </a:r>
            <a:r>
              <a:rPr lang="en-US" sz="2000" b="1" i="0" u="none" strike="noStrike" cap="none">
                <a:solidFill>
                  <a:srgbClr val="B7B7B7"/>
                </a:solidFill>
                <a:latin typeface="Courier New"/>
                <a:ea typeface="Courier New"/>
                <a:cs typeface="Courier New"/>
                <a:sym typeface="Courier New"/>
              </a:rPr>
              <a:t>1 1</a:t>
            </a:r>
            <a:r>
              <a:rPr lang="en-US" sz="2000" b="1" i="0" u="none" strike="noStrike" cap="none">
                <a:solidFill>
                  <a:srgbClr val="CCCCCC"/>
                </a:solidFill>
                <a:latin typeface="Courier New"/>
                <a:ea typeface="Courier New"/>
                <a:cs typeface="Courier New"/>
                <a:sym typeface="Courier New"/>
              </a:rPr>
              <a:t> </a:t>
            </a:r>
            <a:r>
              <a:rPr lang="en-US" sz="2000" b="1" i="0" u="none" strike="noStrike" cap="none">
                <a:solidFill>
                  <a:srgbClr val="674EA7"/>
                </a:solidFill>
                <a:latin typeface="Courier New"/>
                <a:ea typeface="Courier New"/>
                <a:cs typeface="Courier New"/>
                <a:sym typeface="Courier New"/>
              </a:rPr>
              <a:t>a c1 c2 c3 c4 c5 c6</a:t>
            </a:r>
            <a:r>
              <a:rPr lang="en-US" sz="2000" b="1" i="0" u="none" strike="noStrike" cap="none">
                <a:solidFill>
                  <a:srgbClr val="FF9900"/>
                </a:solidFill>
                <a:latin typeface="Courier New"/>
                <a:ea typeface="Courier New"/>
                <a:cs typeface="Courier New"/>
                <a:sym typeface="Courier New"/>
              </a:rPr>
              <a:t> d1 d2 d3 </a:t>
            </a:r>
            <a:r>
              <a:rPr lang="en-US" sz="2000" b="1" i="0" u="none" strike="noStrike" cap="none">
                <a:solidFill>
                  <a:schemeClr val="accent1"/>
                </a:solidFill>
                <a:latin typeface="Courier New"/>
                <a:ea typeface="Courier New"/>
                <a:cs typeface="Courier New"/>
                <a:sym typeface="Courier New"/>
              </a:rPr>
              <a:t>j1 j2 j3</a:t>
            </a:r>
            <a:endParaRPr sz="2000" b="1" i="0" u="none" strike="noStrike" cap="none">
              <a:solidFill>
                <a:schemeClr val="accent1"/>
              </a:solidFill>
              <a:latin typeface="Courier New"/>
              <a:ea typeface="Courier New"/>
              <a:cs typeface="Courier New"/>
              <a:sym typeface="Courier New"/>
            </a:endParaRPr>
          </a:p>
        </p:txBody>
      </p:sp>
      <p:pic>
        <p:nvPicPr>
          <p:cNvPr id="607" name="Google Shape;607;p73"/>
          <p:cNvPicPr preferRelativeResize="0"/>
          <p:nvPr/>
        </p:nvPicPr>
        <p:blipFill rotWithShape="1">
          <a:blip r:embed="rId3">
            <a:alphaModFix/>
          </a:blip>
          <a:srcRect/>
          <a:stretch/>
        </p:blipFill>
        <p:spPr>
          <a:xfrm>
            <a:off x="1876175" y="4145888"/>
            <a:ext cx="5391650" cy="1968463"/>
          </a:xfrm>
          <a:prstGeom prst="rect">
            <a:avLst/>
          </a:prstGeom>
          <a:noFill/>
          <a:ln>
            <a:noFill/>
          </a:ln>
          <a:effectLst>
            <a:outerShdw blurRad="57150" dist="19050" dir="5400000" algn="bl" rotWithShape="0">
              <a:srgbClr val="000000">
                <a:alpha val="49800"/>
              </a:srgbClr>
            </a:outerShdw>
          </a:effectLst>
        </p:spPr>
      </p:pic>
      <p:sp>
        <p:nvSpPr>
          <p:cNvPr id="608" name="Google Shape;608;p73"/>
          <p:cNvSpPr/>
          <p:nvPr/>
        </p:nvSpPr>
        <p:spPr>
          <a:xfrm>
            <a:off x="520936" y="4973625"/>
            <a:ext cx="1447500" cy="522300"/>
          </a:xfrm>
          <a:prstGeom prst="homePlate">
            <a:avLst>
              <a:gd name="adj" fmla="val 50000"/>
            </a:avLst>
          </a:prstGeom>
          <a:solidFill>
            <a:srgbClr val="E06666"/>
          </a:solidFill>
          <a:ln>
            <a:noFill/>
          </a:ln>
          <a:effectLst>
            <a:outerShdw blurRad="57150" dist="19050" dir="5400000" algn="bl" rotWithShape="0">
              <a:srgbClr val="000000">
                <a:alpha val="48240"/>
              </a:srgbClr>
            </a:outerShdw>
          </a:effectLst>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900"/>
              <a:buFont typeface="Arial"/>
              <a:buNone/>
            </a:pPr>
            <a:r>
              <a:rPr lang="en-US" sz="1900" b="1" i="0" u="none" strike="noStrike" cap="none">
                <a:solidFill>
                  <a:srgbClr val="FFFFFF"/>
                </a:solidFill>
                <a:latin typeface="Calibri"/>
                <a:ea typeface="Calibri"/>
                <a:cs typeface="Calibri"/>
                <a:sym typeface="Calibri"/>
              </a:rPr>
              <a:t>Chapter 4</a:t>
            </a:r>
            <a:endParaRPr sz="1900" b="1" i="0" u="none" strike="noStrike" cap="none">
              <a:solidFill>
                <a:srgbClr val="FFFFFF"/>
              </a:solidFill>
              <a:latin typeface="Calibri"/>
              <a:ea typeface="Calibri"/>
              <a:cs typeface="Calibri"/>
              <a:sym typeface="Calibri"/>
            </a:endParaRPr>
          </a:p>
        </p:txBody>
      </p:sp>
      <p:sp>
        <p:nvSpPr>
          <p:cNvPr id="11" name="Google Shape;575;p71">
            <a:extLst>
              <a:ext uri="{FF2B5EF4-FFF2-40B4-BE49-F238E27FC236}">
                <a16:creationId xmlns:a16="http://schemas.microsoft.com/office/drawing/2014/main" id="{341EAFD0-6F41-3657-4E9A-405265CBD0BE}"/>
              </a:ext>
            </a:extLst>
          </p:cNvPr>
          <p:cNvSpPr/>
          <p:nvPr/>
        </p:nvSpPr>
        <p:spPr>
          <a:xfrm rot="5400000">
            <a:off x="6462323" y="2138512"/>
            <a:ext cx="137160" cy="1181100"/>
          </a:xfrm>
          <a:prstGeom prst="rightBracket">
            <a:avLst>
              <a:gd name="adj" fmla="val 100731"/>
            </a:avLst>
          </a:prstGeom>
          <a:noFill/>
          <a:ln w="38100" cap="flat" cmpd="sng">
            <a:solidFill>
              <a:srgbClr val="FF9900"/>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2" name="Google Shape;576;p71">
            <a:extLst>
              <a:ext uri="{FF2B5EF4-FFF2-40B4-BE49-F238E27FC236}">
                <a16:creationId xmlns:a16="http://schemas.microsoft.com/office/drawing/2014/main" id="{082D8C9C-5565-52DD-AAB6-EA7B5BE0388D}"/>
              </a:ext>
            </a:extLst>
          </p:cNvPr>
          <p:cNvSpPr/>
          <p:nvPr/>
        </p:nvSpPr>
        <p:spPr>
          <a:xfrm>
            <a:off x="5798967" y="3069416"/>
            <a:ext cx="1508476" cy="762000"/>
          </a:xfrm>
          <a:prstGeom prst="wedgeRectCallout">
            <a:avLst>
              <a:gd name="adj1" fmla="val -20889"/>
              <a:gd name="adj2" fmla="val -83504"/>
            </a:avLst>
          </a:prstGeom>
          <a:solidFill>
            <a:srgbClr val="FF990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dirty="0" err="1">
                <a:solidFill>
                  <a:srgbClr val="FFFFFF"/>
                </a:solidFill>
                <a:latin typeface="Calibri" panose="020F0502020204030204" pitchFamily="34" charset="0"/>
                <a:ea typeface="Courier New"/>
                <a:cs typeface="Calibri" panose="020F0502020204030204" pitchFamily="34" charset="0"/>
                <a:sym typeface="Courier New"/>
              </a:rPr>
              <a:t>Dest</a:t>
            </a:r>
            <a:r>
              <a:rPr lang="en-US" sz="1400" b="1" i="0" u="none" strike="noStrike" cap="none" dirty="0">
                <a:solidFill>
                  <a:srgbClr val="FFFFFF"/>
                </a:solidFill>
                <a:latin typeface="Calibri" panose="020F0502020204030204" pitchFamily="34" charset="0"/>
                <a:ea typeface="Courier New"/>
                <a:cs typeface="Calibri" panose="020F0502020204030204" pitchFamily="34" charset="0"/>
                <a:sym typeface="Courier New"/>
              </a:rPr>
              <a:t>:</a:t>
            </a:r>
            <a:endParaRPr sz="1400" b="1" i="0" u="none" strike="noStrike" cap="none" dirty="0">
              <a:solidFill>
                <a:srgbClr val="FFFFFF"/>
              </a:solidFill>
              <a:latin typeface="Calibri" panose="020F0502020204030204" pitchFamily="34" charset="0"/>
              <a:ea typeface="Courier New"/>
              <a:cs typeface="Calibri" panose="020F0502020204030204" pitchFamily="34" charset="0"/>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dirty="0">
                <a:solidFill>
                  <a:srgbClr val="FFFFFF"/>
                </a:solidFill>
                <a:latin typeface="Calibri" panose="020F0502020204030204" pitchFamily="34" charset="0"/>
                <a:ea typeface="Courier New"/>
                <a:cs typeface="Calibri" panose="020F0502020204030204" pitchFamily="34" charset="0"/>
                <a:sym typeface="Courier New"/>
              </a:rPr>
              <a:t>Where to store result</a:t>
            </a:r>
            <a:endParaRPr sz="1400" b="0" i="0" u="none" strike="noStrike" cap="none" dirty="0">
              <a:solidFill>
                <a:srgbClr val="FFFFFF"/>
              </a:solidFill>
              <a:latin typeface="Calibri" panose="020F0502020204030204" pitchFamily="34" charset="0"/>
              <a:ea typeface="Courier New"/>
              <a:cs typeface="Calibri" panose="020F0502020204030204" pitchFamily="34" charset="0"/>
              <a:sym typeface="Courier New"/>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Shape 612"/>
        <p:cNvGrpSpPr/>
        <p:nvPr/>
      </p:nvGrpSpPr>
      <p:grpSpPr>
        <a:xfrm>
          <a:off x="0" y="0"/>
          <a:ext cx="0" cy="0"/>
          <a:chOff x="0" y="0"/>
          <a:chExt cx="0" cy="0"/>
        </a:xfrm>
      </p:grpSpPr>
      <p:sp>
        <p:nvSpPr>
          <p:cNvPr id="613" name="Google Shape;613;p74"/>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Hack: C-Instructions</a:t>
            </a:r>
            <a:endParaRPr/>
          </a:p>
        </p:txBody>
      </p:sp>
      <p:sp>
        <p:nvSpPr>
          <p:cNvPr id="614" name="Google Shape;614;p74"/>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a:t>Symbolic:</a:t>
            </a:r>
            <a:endParaRPr/>
          </a:p>
          <a:p>
            <a:pPr marL="356616" lvl="1" indent="0" algn="l" rtl="0">
              <a:lnSpc>
                <a:spcPct val="110000"/>
              </a:lnSpc>
              <a:spcBef>
                <a:spcPts val="24"/>
              </a:spcBef>
              <a:spcAft>
                <a:spcPts val="0"/>
              </a:spcAft>
              <a:buSzPts val="2420"/>
              <a:buNone/>
            </a:pPr>
            <a:endParaRPr sz="1200"/>
          </a:p>
          <a:p>
            <a:pPr marL="347472" lvl="0" indent="-347472" algn="l" rtl="0">
              <a:lnSpc>
                <a:spcPct val="110000"/>
              </a:lnSpc>
              <a:spcBef>
                <a:spcPts val="440"/>
              </a:spcBef>
              <a:spcAft>
                <a:spcPts val="0"/>
              </a:spcAft>
              <a:buSzPts val="2080"/>
              <a:buFont typeface="Noto Sans Symbols"/>
              <a:buChar char="❖"/>
            </a:pPr>
            <a:r>
              <a:rPr lang="en-US"/>
              <a:t>Binary:</a:t>
            </a:r>
            <a:endParaRPr/>
          </a:p>
        </p:txBody>
      </p:sp>
      <p:sp>
        <p:nvSpPr>
          <p:cNvPr id="615" name="Google Shape;615;p74"/>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41</a:t>
            </a:fld>
            <a:endParaRPr/>
          </a:p>
        </p:txBody>
      </p:sp>
      <p:sp>
        <p:nvSpPr>
          <p:cNvPr id="616" name="Google Shape;616;p74"/>
          <p:cNvSpPr/>
          <p:nvPr/>
        </p:nvSpPr>
        <p:spPr>
          <a:xfrm>
            <a:off x="2278742" y="1430362"/>
            <a:ext cx="3018971" cy="522300"/>
          </a:xfrm>
          <a:prstGeom prst="rect">
            <a:avLst/>
          </a:prstGeom>
          <a:solidFill>
            <a:srgbClr val="EFEFEF"/>
          </a:solidFill>
          <a:ln>
            <a:noFill/>
          </a:ln>
          <a:effectLst>
            <a:outerShdw blurRad="57150" dist="19050" dir="5400000" algn="bl" rotWithShape="0">
              <a:srgbClr val="000000">
                <a:alpha val="48235"/>
              </a:srgbClr>
            </a:outerShdw>
          </a:effectLst>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rgbClr val="FF9900"/>
                </a:solidFill>
                <a:latin typeface="Courier New"/>
                <a:ea typeface="Courier New"/>
                <a:cs typeface="Courier New"/>
                <a:sym typeface="Courier New"/>
              </a:rPr>
              <a:t>dest</a:t>
            </a:r>
            <a:r>
              <a:rPr lang="en-US" sz="2000" b="1" i="0" u="none" strike="noStrike" cap="none">
                <a:solidFill>
                  <a:srgbClr val="4A86E8"/>
                </a:solidFill>
                <a:latin typeface="Courier New"/>
                <a:ea typeface="Courier New"/>
                <a:cs typeface="Courier New"/>
                <a:sym typeface="Courier New"/>
              </a:rPr>
              <a:t> </a:t>
            </a:r>
            <a:r>
              <a:rPr lang="en-US" sz="2000" b="1" i="0" u="none" strike="noStrike" cap="none">
                <a:solidFill>
                  <a:srgbClr val="000000"/>
                </a:solidFill>
                <a:latin typeface="Courier New"/>
                <a:ea typeface="Courier New"/>
                <a:cs typeface="Courier New"/>
                <a:sym typeface="Courier New"/>
              </a:rPr>
              <a:t>=</a:t>
            </a:r>
            <a:r>
              <a:rPr lang="en-US" sz="2000" b="1" i="0" u="none" strike="noStrike" cap="none">
                <a:solidFill>
                  <a:srgbClr val="4A86E8"/>
                </a:solidFill>
                <a:latin typeface="Courier New"/>
                <a:ea typeface="Courier New"/>
                <a:cs typeface="Courier New"/>
                <a:sym typeface="Courier New"/>
              </a:rPr>
              <a:t> </a:t>
            </a:r>
            <a:r>
              <a:rPr lang="en-US" sz="2000" b="1" i="0" u="none" strike="noStrike" cap="none">
                <a:solidFill>
                  <a:srgbClr val="674EA7"/>
                </a:solidFill>
                <a:latin typeface="Courier New"/>
                <a:ea typeface="Courier New"/>
                <a:cs typeface="Courier New"/>
                <a:sym typeface="Courier New"/>
              </a:rPr>
              <a:t>comp</a:t>
            </a:r>
            <a:r>
              <a:rPr lang="en-US" sz="2000" b="1" i="0" u="none" strike="noStrike" cap="none">
                <a:solidFill>
                  <a:srgbClr val="4A86E8"/>
                </a:solidFill>
                <a:latin typeface="Courier New"/>
                <a:ea typeface="Courier New"/>
                <a:cs typeface="Courier New"/>
                <a:sym typeface="Courier New"/>
              </a:rPr>
              <a:t> </a:t>
            </a:r>
            <a:r>
              <a:rPr lang="en-US" sz="2000" b="1" i="0" u="none" strike="noStrike" cap="none">
                <a:solidFill>
                  <a:srgbClr val="000000"/>
                </a:solidFill>
                <a:latin typeface="Courier New"/>
                <a:ea typeface="Courier New"/>
                <a:cs typeface="Courier New"/>
                <a:sym typeface="Courier New"/>
              </a:rPr>
              <a:t>;</a:t>
            </a:r>
            <a:r>
              <a:rPr lang="en-US" sz="2000" b="1" i="0" u="none" strike="noStrike" cap="none">
                <a:solidFill>
                  <a:srgbClr val="4A86E8"/>
                </a:solidFill>
                <a:latin typeface="Courier New"/>
                <a:ea typeface="Courier New"/>
                <a:cs typeface="Courier New"/>
                <a:sym typeface="Courier New"/>
              </a:rPr>
              <a:t> </a:t>
            </a:r>
            <a:r>
              <a:rPr lang="en-US" sz="2000" b="1" i="0" u="none" strike="noStrike" cap="none">
                <a:solidFill>
                  <a:schemeClr val="accent1"/>
                </a:solidFill>
                <a:latin typeface="Courier New"/>
                <a:ea typeface="Courier New"/>
                <a:cs typeface="Courier New"/>
                <a:sym typeface="Courier New"/>
              </a:rPr>
              <a:t>jump</a:t>
            </a:r>
            <a:endParaRPr sz="2000" b="1" i="0" u="none" strike="noStrike" cap="none">
              <a:solidFill>
                <a:schemeClr val="accent1"/>
              </a:solidFill>
              <a:latin typeface="Courier New"/>
              <a:ea typeface="Courier New"/>
              <a:cs typeface="Courier New"/>
              <a:sym typeface="Courier New"/>
            </a:endParaRPr>
          </a:p>
        </p:txBody>
      </p:sp>
      <p:sp>
        <p:nvSpPr>
          <p:cNvPr id="617" name="Google Shape;617;p74"/>
          <p:cNvSpPr/>
          <p:nvPr/>
        </p:nvSpPr>
        <p:spPr>
          <a:xfrm>
            <a:off x="1874163" y="2174434"/>
            <a:ext cx="6847099" cy="463623"/>
          </a:xfrm>
          <a:prstGeom prst="rect">
            <a:avLst/>
          </a:prstGeom>
          <a:solidFill>
            <a:srgbClr val="CFE2F3"/>
          </a:solidFill>
          <a:ln>
            <a:noFill/>
          </a:ln>
          <a:effectLst>
            <a:outerShdw blurRad="57150" dist="19050" dir="5400000" algn="bl" rotWithShape="0">
              <a:srgbClr val="000000">
                <a:alpha val="48235"/>
              </a:srgbClr>
            </a:outerShdw>
          </a:effectLst>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US" sz="2000" b="1" i="0" u="none" strike="noStrike" cap="none">
                <a:solidFill>
                  <a:srgbClr val="4A86E8"/>
                </a:solidFill>
                <a:latin typeface="Courier New"/>
                <a:ea typeface="Courier New"/>
                <a:cs typeface="Courier New"/>
                <a:sym typeface="Courier New"/>
              </a:rPr>
              <a:t>1 </a:t>
            </a:r>
            <a:r>
              <a:rPr lang="en-US" sz="2000" b="1" i="0" u="none" strike="noStrike" cap="none">
                <a:solidFill>
                  <a:srgbClr val="B7B7B7"/>
                </a:solidFill>
                <a:latin typeface="Courier New"/>
                <a:ea typeface="Courier New"/>
                <a:cs typeface="Courier New"/>
                <a:sym typeface="Courier New"/>
              </a:rPr>
              <a:t>1 1</a:t>
            </a:r>
            <a:r>
              <a:rPr lang="en-US" sz="2000" b="1" i="0" u="none" strike="noStrike" cap="none">
                <a:solidFill>
                  <a:srgbClr val="CCCCCC"/>
                </a:solidFill>
                <a:latin typeface="Courier New"/>
                <a:ea typeface="Courier New"/>
                <a:cs typeface="Courier New"/>
                <a:sym typeface="Courier New"/>
              </a:rPr>
              <a:t> </a:t>
            </a:r>
            <a:r>
              <a:rPr lang="en-US" sz="2000" b="1" i="0" u="none" strike="noStrike" cap="none">
                <a:solidFill>
                  <a:srgbClr val="674EA7"/>
                </a:solidFill>
                <a:latin typeface="Courier New"/>
                <a:ea typeface="Courier New"/>
                <a:cs typeface="Courier New"/>
                <a:sym typeface="Courier New"/>
              </a:rPr>
              <a:t>a c1 c2 c3 c4 c5 c6</a:t>
            </a:r>
            <a:r>
              <a:rPr lang="en-US" sz="2000" b="1" i="0" u="none" strike="noStrike" cap="none">
                <a:solidFill>
                  <a:srgbClr val="FF9900"/>
                </a:solidFill>
                <a:latin typeface="Courier New"/>
                <a:ea typeface="Courier New"/>
                <a:cs typeface="Courier New"/>
                <a:sym typeface="Courier New"/>
              </a:rPr>
              <a:t> d1 d2 d3 </a:t>
            </a:r>
            <a:r>
              <a:rPr lang="en-US" sz="2000" b="1" i="0" u="none" strike="noStrike" cap="none">
                <a:solidFill>
                  <a:schemeClr val="accent1"/>
                </a:solidFill>
                <a:latin typeface="Courier New"/>
                <a:ea typeface="Courier New"/>
                <a:cs typeface="Courier New"/>
                <a:sym typeface="Courier New"/>
              </a:rPr>
              <a:t>j1 j2 j3</a:t>
            </a:r>
            <a:endParaRPr sz="2000" b="1" i="0" u="none" strike="noStrike" cap="none">
              <a:solidFill>
                <a:schemeClr val="accent1"/>
              </a:solidFill>
              <a:latin typeface="Courier New"/>
              <a:ea typeface="Courier New"/>
              <a:cs typeface="Courier New"/>
              <a:sym typeface="Courier New"/>
            </a:endParaRPr>
          </a:p>
        </p:txBody>
      </p:sp>
      <p:sp>
        <p:nvSpPr>
          <p:cNvPr id="619" name="Google Shape;619;p74"/>
          <p:cNvSpPr/>
          <p:nvPr/>
        </p:nvSpPr>
        <p:spPr>
          <a:xfrm>
            <a:off x="6324037" y="2767978"/>
            <a:ext cx="2753435" cy="813888"/>
          </a:xfrm>
          <a:prstGeom prst="wedgeRectCallout">
            <a:avLst>
              <a:gd name="adj1" fmla="val -71740"/>
              <a:gd name="adj2" fmla="val -46473"/>
            </a:avLst>
          </a:prstGeom>
          <a:solidFill>
            <a:srgbClr val="674EA7"/>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dirty="0">
                <a:solidFill>
                  <a:srgbClr val="FFFFFF"/>
                </a:solidFill>
                <a:latin typeface="Calibri" panose="020F0502020204030204" pitchFamily="34" charset="0"/>
                <a:ea typeface="Courier New"/>
                <a:cs typeface="Calibri" panose="020F0502020204030204" pitchFamily="34" charset="0"/>
                <a:sym typeface="Courier New"/>
              </a:rPr>
              <a:t>Comp:</a:t>
            </a:r>
            <a:endParaRPr sz="1400" b="1" i="0" u="none" strike="noStrike" cap="none" dirty="0">
              <a:solidFill>
                <a:srgbClr val="FFFFFF"/>
              </a:solidFill>
              <a:latin typeface="Calibri" panose="020F0502020204030204" pitchFamily="34" charset="0"/>
              <a:ea typeface="Courier New"/>
              <a:cs typeface="Calibri" panose="020F0502020204030204" pitchFamily="34" charset="0"/>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dirty="0">
                <a:solidFill>
                  <a:srgbClr val="FFFFFF"/>
                </a:solidFill>
                <a:latin typeface="Calibri" panose="020F0502020204030204" pitchFamily="34" charset="0"/>
                <a:ea typeface="Courier New"/>
                <a:cs typeface="Calibri" panose="020F0502020204030204" pitchFamily="34" charset="0"/>
                <a:sym typeface="Courier New"/>
              </a:rPr>
              <a:t>ALU Operation (a bit chooses between A and M)</a:t>
            </a:r>
            <a:endParaRPr sz="1400" b="0" i="0" u="none" strike="noStrike" cap="none" dirty="0">
              <a:solidFill>
                <a:srgbClr val="FFFFFF"/>
              </a:solidFill>
              <a:latin typeface="Calibri" panose="020F0502020204030204" pitchFamily="34" charset="0"/>
              <a:ea typeface="Courier New"/>
              <a:cs typeface="Calibri" panose="020F0502020204030204" pitchFamily="34" charset="0"/>
              <a:sym typeface="Courier New"/>
            </a:endParaRPr>
          </a:p>
        </p:txBody>
      </p:sp>
      <p:pic>
        <p:nvPicPr>
          <p:cNvPr id="620" name="Google Shape;620;p74"/>
          <p:cNvPicPr preferRelativeResize="0"/>
          <p:nvPr/>
        </p:nvPicPr>
        <p:blipFill rotWithShape="1">
          <a:blip r:embed="rId3">
            <a:alphaModFix/>
          </a:blip>
          <a:srcRect/>
          <a:stretch/>
        </p:blipFill>
        <p:spPr>
          <a:xfrm>
            <a:off x="1043940" y="2833361"/>
            <a:ext cx="4750784" cy="4017174"/>
          </a:xfrm>
          <a:prstGeom prst="rect">
            <a:avLst/>
          </a:prstGeom>
          <a:noFill/>
          <a:ln>
            <a:noFill/>
          </a:ln>
          <a:effectLst>
            <a:outerShdw blurRad="57150" dist="19050" dir="5400000" algn="bl" rotWithShape="0">
              <a:srgbClr val="000000">
                <a:alpha val="48235"/>
              </a:srgbClr>
            </a:outerShdw>
          </a:effectLst>
        </p:spPr>
      </p:pic>
      <p:sp>
        <p:nvSpPr>
          <p:cNvPr id="621" name="Google Shape;621;p74"/>
          <p:cNvSpPr/>
          <p:nvPr/>
        </p:nvSpPr>
        <p:spPr>
          <a:xfrm>
            <a:off x="82402" y="4742477"/>
            <a:ext cx="1288895" cy="522300"/>
          </a:xfrm>
          <a:prstGeom prst="homePlate">
            <a:avLst>
              <a:gd name="adj" fmla="val 50000"/>
            </a:avLst>
          </a:prstGeom>
          <a:solidFill>
            <a:srgbClr val="E06666"/>
          </a:solidFill>
          <a:ln>
            <a:noFill/>
          </a:ln>
          <a:effectLst>
            <a:outerShdw blurRad="57150" dist="19050" dir="5400000" algn="bl" rotWithShape="0">
              <a:srgbClr val="000000">
                <a:alpha val="48235"/>
              </a:srgbClr>
            </a:outerShdw>
          </a:effectLst>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900"/>
              <a:buFont typeface="Arial"/>
              <a:buNone/>
            </a:pPr>
            <a:r>
              <a:rPr lang="en-US" sz="1900" b="1" i="0" u="none" strike="noStrike" cap="none">
                <a:solidFill>
                  <a:srgbClr val="FFFFFF"/>
                </a:solidFill>
                <a:latin typeface="Calibri"/>
                <a:ea typeface="Calibri"/>
                <a:cs typeface="Calibri"/>
                <a:sym typeface="Calibri"/>
              </a:rPr>
              <a:t>Chapter 4</a:t>
            </a:r>
            <a:endParaRPr sz="1900" b="1" i="0" u="none" strike="noStrike" cap="none">
              <a:solidFill>
                <a:srgbClr val="FFFFFF"/>
              </a:solidFill>
              <a:latin typeface="Calibri"/>
              <a:ea typeface="Calibri"/>
              <a:cs typeface="Calibri"/>
              <a:sym typeface="Calibri"/>
            </a:endParaRPr>
          </a:p>
        </p:txBody>
      </p:sp>
      <p:sp>
        <p:nvSpPr>
          <p:cNvPr id="622" name="Google Shape;622;p74"/>
          <p:cNvSpPr txBox="1"/>
          <p:nvPr/>
        </p:nvSpPr>
        <p:spPr>
          <a:xfrm>
            <a:off x="5919000" y="4742477"/>
            <a:ext cx="2615400" cy="11262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520"/>
              </a:spcBef>
              <a:spcAft>
                <a:spcPts val="0"/>
              </a:spcAft>
              <a:buClr>
                <a:srgbClr val="4B2A85"/>
              </a:buClr>
              <a:buSzPts val="1560"/>
              <a:buFont typeface="Noto Sans Symbols"/>
              <a:buNone/>
            </a:pPr>
            <a:r>
              <a:rPr lang="en-US" sz="1800" b="0" i="0" u="none" strike="noStrike" cap="none" dirty="0">
                <a:solidFill>
                  <a:srgbClr val="FF0000"/>
                </a:solidFill>
                <a:latin typeface="Calibri"/>
                <a:ea typeface="Calibri"/>
                <a:cs typeface="Calibri"/>
                <a:sym typeface="Calibri"/>
              </a:rPr>
              <a:t>Important: just pattern matching text!</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520"/>
              </a:spcBef>
              <a:spcAft>
                <a:spcPts val="0"/>
              </a:spcAft>
              <a:buClr>
                <a:srgbClr val="4B2A85"/>
              </a:buClr>
              <a:buSzPts val="1560"/>
              <a:buFont typeface="Noto Sans Symbols"/>
              <a:buNone/>
            </a:pPr>
            <a:r>
              <a:rPr lang="en-US" sz="1800" b="1" i="0" u="none" strike="noStrike" cap="none" dirty="0">
                <a:solidFill>
                  <a:srgbClr val="FF0000"/>
                </a:solidFill>
                <a:latin typeface="Calibri"/>
                <a:ea typeface="Calibri"/>
                <a:cs typeface="Calibri"/>
                <a:sym typeface="Calibri"/>
              </a:rPr>
              <a:t>Cannot</a:t>
            </a:r>
            <a:r>
              <a:rPr lang="en-US" sz="1800" b="0" i="0" u="none" strike="noStrike" cap="none" dirty="0">
                <a:solidFill>
                  <a:srgbClr val="FF0000"/>
                </a:solidFill>
                <a:latin typeface="Calibri"/>
                <a:ea typeface="Calibri"/>
                <a:cs typeface="Calibri"/>
                <a:sym typeface="Calibri"/>
              </a:rPr>
              <a:t> have “</a:t>
            </a:r>
            <a:r>
              <a:rPr lang="en-US" sz="1800" b="1" i="0" u="none" strike="noStrike" cap="none" dirty="0">
                <a:solidFill>
                  <a:srgbClr val="FF0000"/>
                </a:solidFill>
                <a:latin typeface="Consolas"/>
                <a:ea typeface="Consolas"/>
                <a:cs typeface="Consolas"/>
                <a:sym typeface="Consolas"/>
              </a:rPr>
              <a:t>1+M</a:t>
            </a:r>
            <a:r>
              <a:rPr lang="en-US" sz="1800" b="0" i="0" u="none" strike="noStrike" cap="none" dirty="0">
                <a:solidFill>
                  <a:srgbClr val="FF0000"/>
                </a:solidFill>
                <a:latin typeface="Calibri"/>
                <a:ea typeface="Calibri"/>
                <a:cs typeface="Calibri"/>
                <a:sym typeface="Calibri"/>
              </a:rPr>
              <a:t>”</a:t>
            </a:r>
            <a:endParaRPr sz="1400" b="0" i="0" u="none" strike="noStrike" cap="none" dirty="0">
              <a:solidFill>
                <a:srgbClr val="000000"/>
              </a:solidFill>
              <a:latin typeface="Arial"/>
              <a:ea typeface="Arial"/>
              <a:cs typeface="Arial"/>
              <a:sym typeface="Arial"/>
            </a:endParaRPr>
          </a:p>
        </p:txBody>
      </p:sp>
      <p:sp>
        <p:nvSpPr>
          <p:cNvPr id="623" name="Google Shape;623;p74"/>
          <p:cNvSpPr/>
          <p:nvPr/>
        </p:nvSpPr>
        <p:spPr>
          <a:xfrm>
            <a:off x="4564380" y="5185975"/>
            <a:ext cx="457200" cy="332810"/>
          </a:xfrm>
          <a:prstGeom prst="rect">
            <a:avLst/>
          </a:prstGeom>
          <a:noFill/>
          <a:ln w="25400" cap="flat" cmpd="sng">
            <a:solidFill>
              <a:srgbClr val="FF0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dk1"/>
              </a:solidFill>
              <a:latin typeface="Arial"/>
              <a:ea typeface="Arial"/>
              <a:cs typeface="Arial"/>
              <a:sym typeface="Arial"/>
            </a:endParaRPr>
          </a:p>
        </p:txBody>
      </p:sp>
      <p:sp>
        <p:nvSpPr>
          <p:cNvPr id="13" name="Google Shape;577;p71">
            <a:extLst>
              <a:ext uri="{FF2B5EF4-FFF2-40B4-BE49-F238E27FC236}">
                <a16:creationId xmlns:a16="http://schemas.microsoft.com/office/drawing/2014/main" id="{25F2AD17-1860-EB3C-1A74-9C7E2FAC653B}"/>
              </a:ext>
            </a:extLst>
          </p:cNvPr>
          <p:cNvSpPr/>
          <p:nvPr/>
        </p:nvSpPr>
        <p:spPr>
          <a:xfrm rot="5400000">
            <a:off x="4249167" y="1268048"/>
            <a:ext cx="139208" cy="2929604"/>
          </a:xfrm>
          <a:prstGeom prst="rightBracket">
            <a:avLst>
              <a:gd name="adj" fmla="val 100731"/>
            </a:avLst>
          </a:prstGeom>
          <a:noFill/>
          <a:ln w="38100" cap="flat" cmpd="sng">
            <a:solidFill>
              <a:srgbClr val="674EA7"/>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2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2" grpId="0"/>
      <p:bldP spid="623" grpId="0" animBg="1"/>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Shape 627"/>
        <p:cNvGrpSpPr/>
        <p:nvPr/>
      </p:nvGrpSpPr>
      <p:grpSpPr>
        <a:xfrm>
          <a:off x="0" y="0"/>
          <a:ext cx="0" cy="0"/>
          <a:chOff x="0" y="0"/>
          <a:chExt cx="0" cy="0"/>
        </a:xfrm>
      </p:grpSpPr>
      <p:sp>
        <p:nvSpPr>
          <p:cNvPr id="628" name="Google Shape;628;p75"/>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Hack: C-Instructions Example</a:t>
            </a:r>
            <a:endParaRPr dirty="0"/>
          </a:p>
        </p:txBody>
      </p:sp>
      <p:sp>
        <p:nvSpPr>
          <p:cNvPr id="629" name="Google Shape;629;p75"/>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42</a:t>
            </a:fld>
            <a:endParaRPr/>
          </a:p>
        </p:txBody>
      </p:sp>
      <p:sp>
        <p:nvSpPr>
          <p:cNvPr id="630" name="Google Shape;630;p75"/>
          <p:cNvSpPr/>
          <p:nvPr/>
        </p:nvSpPr>
        <p:spPr>
          <a:xfrm>
            <a:off x="1367275" y="2231700"/>
            <a:ext cx="2110200" cy="3166800"/>
          </a:xfrm>
          <a:prstGeom prst="rect">
            <a:avLst/>
          </a:prstGeom>
          <a:solidFill>
            <a:srgbClr val="EFEFEF"/>
          </a:solidFill>
          <a:ln>
            <a:noFill/>
          </a:ln>
          <a:effectLst>
            <a:outerShdw blurRad="57150" dist="19050" dir="5400000" algn="bl" rotWithShape="0">
              <a:srgbClr val="000000">
                <a:alpha val="48235"/>
              </a:srgbClr>
            </a:outerShdw>
          </a:effectLst>
        </p:spPr>
        <p:txBody>
          <a:bodyPr spcFirstLastPara="1" wrap="square" lIns="91425" tIns="91425" rIns="91425" bIns="91425" anchor="ctr" anchorCtr="0">
            <a:noAutofit/>
          </a:bodyPr>
          <a:lstStyle/>
          <a:p>
            <a:pPr marL="0" marR="0" lvl="0" indent="0" algn="l" rtl="0">
              <a:lnSpc>
                <a:spcPct val="15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(EXAMPLE)</a:t>
            </a:r>
            <a:endParaRPr sz="1600" b="1" i="0" u="none" strike="noStrike" cap="none">
              <a:solidFill>
                <a:srgbClr val="000000"/>
              </a:solidFill>
              <a:latin typeface="Courier New"/>
              <a:ea typeface="Courier New"/>
              <a:cs typeface="Courier New"/>
              <a:sym typeface="Courier New"/>
            </a:endParaRPr>
          </a:p>
          <a:p>
            <a:pPr marL="0" marR="0" lvl="0" indent="0" algn="l" rtl="0">
              <a:lnSpc>
                <a:spcPct val="15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  @55</a:t>
            </a:r>
            <a:endParaRPr sz="1600" b="1" i="0" u="none" strike="noStrike" cap="none">
              <a:solidFill>
                <a:srgbClr val="000000"/>
              </a:solidFill>
              <a:latin typeface="Courier New"/>
              <a:ea typeface="Courier New"/>
              <a:cs typeface="Courier New"/>
              <a:sym typeface="Courier New"/>
            </a:endParaRPr>
          </a:p>
          <a:p>
            <a:pPr marL="0" marR="0" lvl="0" indent="0" algn="l" rtl="0">
              <a:lnSpc>
                <a:spcPct val="15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  D=A+1</a:t>
            </a:r>
            <a:endParaRPr sz="1600" b="1" i="0" u="none" strike="noStrike" cap="none">
              <a:solidFill>
                <a:srgbClr val="000000"/>
              </a:solidFill>
              <a:latin typeface="Courier New"/>
              <a:ea typeface="Courier New"/>
              <a:cs typeface="Courier New"/>
              <a:sym typeface="Courier New"/>
            </a:endParaRPr>
          </a:p>
          <a:p>
            <a:pPr marL="0" marR="0" lvl="0" indent="0" algn="l" rtl="0">
              <a:lnSpc>
                <a:spcPct val="15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  </a:t>
            </a:r>
            <a:endParaRPr sz="1600" b="1" i="0" u="none" strike="noStrike" cap="none">
              <a:solidFill>
                <a:srgbClr val="000000"/>
              </a:solidFill>
              <a:latin typeface="Courier New"/>
              <a:ea typeface="Courier New"/>
              <a:cs typeface="Courier New"/>
              <a:sym typeface="Courier New"/>
            </a:endParaRPr>
          </a:p>
          <a:p>
            <a:pPr marL="0" marR="0" lvl="0" indent="0" algn="l" rtl="0">
              <a:lnSpc>
                <a:spcPct val="15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  </a:t>
            </a:r>
            <a:endParaRPr sz="1600" b="1" i="0" u="none" strike="noStrike" cap="none">
              <a:solidFill>
                <a:srgbClr val="000000"/>
              </a:solidFill>
              <a:latin typeface="Courier New"/>
              <a:ea typeface="Courier New"/>
              <a:cs typeface="Courier New"/>
              <a:sym typeface="Courier New"/>
            </a:endParaRPr>
          </a:p>
          <a:p>
            <a:pPr marL="0" marR="0" lvl="0" indent="0" algn="l" rtl="0">
              <a:lnSpc>
                <a:spcPct val="15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  </a:t>
            </a:r>
            <a:endParaRPr sz="1600" b="1" i="0" u="none" strike="noStrike" cap="none">
              <a:solidFill>
                <a:srgbClr val="000000"/>
              </a:solidFill>
              <a:latin typeface="Courier New"/>
              <a:ea typeface="Courier New"/>
              <a:cs typeface="Courier New"/>
              <a:sym typeface="Courier New"/>
            </a:endParaRPr>
          </a:p>
          <a:p>
            <a:pPr marL="0" marR="0" lvl="0" indent="0" algn="l" rtl="0">
              <a:lnSpc>
                <a:spcPct val="15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  </a:t>
            </a:r>
            <a:endParaRPr sz="1600" b="1" i="0" u="none" strike="noStrike" cap="none">
              <a:solidFill>
                <a:srgbClr val="000000"/>
              </a:solidFill>
              <a:latin typeface="Courier New"/>
              <a:ea typeface="Courier New"/>
              <a:cs typeface="Courier New"/>
              <a:sym typeface="Courier New"/>
            </a:endParaRPr>
          </a:p>
        </p:txBody>
      </p:sp>
      <p:sp>
        <p:nvSpPr>
          <p:cNvPr id="631" name="Google Shape;631;p75"/>
          <p:cNvSpPr txBox="1"/>
          <p:nvPr/>
        </p:nvSpPr>
        <p:spPr>
          <a:xfrm>
            <a:off x="874675" y="2231700"/>
            <a:ext cx="492600" cy="3166800"/>
          </a:xfrm>
          <a:prstGeom prst="rect">
            <a:avLst/>
          </a:prstGeom>
          <a:noFill/>
          <a:ln>
            <a:noFill/>
          </a:ln>
        </p:spPr>
        <p:txBody>
          <a:bodyPr spcFirstLastPara="1" wrap="square" lIns="91425" tIns="91425" rIns="91425" bIns="91425" anchor="ctr" anchorCtr="0">
            <a:noAutofit/>
          </a:bodyPr>
          <a:lstStyle/>
          <a:p>
            <a:pPr marL="0" marR="0" lvl="0" indent="0" algn="r" rtl="0">
              <a:lnSpc>
                <a:spcPct val="150000"/>
              </a:lnSpc>
              <a:spcBef>
                <a:spcPts val="0"/>
              </a:spcBef>
              <a:spcAft>
                <a:spcPts val="0"/>
              </a:spcAft>
              <a:buClr>
                <a:srgbClr val="000000"/>
              </a:buClr>
              <a:buSzPts val="1600"/>
              <a:buFont typeface="Arial"/>
              <a:buNone/>
            </a:pPr>
            <a:endParaRPr sz="1600" b="1" i="0" u="none" strike="noStrike" cap="none">
              <a:solidFill>
                <a:srgbClr val="000000"/>
              </a:solidFill>
              <a:latin typeface="Courier New"/>
              <a:ea typeface="Courier New"/>
              <a:cs typeface="Courier New"/>
              <a:sym typeface="Courier New"/>
            </a:endParaRPr>
          </a:p>
          <a:p>
            <a:pPr marL="0" marR="0" lvl="0" indent="0" algn="r" rtl="0">
              <a:lnSpc>
                <a:spcPct val="15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00</a:t>
            </a:r>
            <a:endParaRPr sz="1600" b="1" i="0" u="none" strike="noStrike" cap="none">
              <a:solidFill>
                <a:srgbClr val="000000"/>
              </a:solidFill>
              <a:latin typeface="Courier New"/>
              <a:ea typeface="Courier New"/>
              <a:cs typeface="Courier New"/>
              <a:sym typeface="Courier New"/>
            </a:endParaRPr>
          </a:p>
          <a:p>
            <a:pPr marL="0" marR="0" lvl="0" indent="0" algn="r" rtl="0">
              <a:lnSpc>
                <a:spcPct val="15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01</a:t>
            </a:r>
            <a:endParaRPr sz="1600" b="1" i="0" u="none" strike="noStrike" cap="none">
              <a:solidFill>
                <a:srgbClr val="000000"/>
              </a:solidFill>
              <a:latin typeface="Courier New"/>
              <a:ea typeface="Courier New"/>
              <a:cs typeface="Courier New"/>
              <a:sym typeface="Courier New"/>
            </a:endParaRPr>
          </a:p>
          <a:p>
            <a:pPr marL="0" marR="0" lvl="0" indent="0" algn="r" rtl="0">
              <a:lnSpc>
                <a:spcPct val="150000"/>
              </a:lnSpc>
              <a:spcBef>
                <a:spcPts val="0"/>
              </a:spcBef>
              <a:spcAft>
                <a:spcPts val="0"/>
              </a:spcAft>
              <a:buClr>
                <a:srgbClr val="000000"/>
              </a:buClr>
              <a:buSzPts val="1600"/>
              <a:buFont typeface="Arial"/>
              <a:buNone/>
            </a:pPr>
            <a:endParaRPr sz="1600" b="1" i="0" u="none" strike="noStrike" cap="none">
              <a:solidFill>
                <a:srgbClr val="000000"/>
              </a:solidFill>
              <a:latin typeface="Courier New"/>
              <a:ea typeface="Courier New"/>
              <a:cs typeface="Courier New"/>
              <a:sym typeface="Courier New"/>
            </a:endParaRPr>
          </a:p>
          <a:p>
            <a:pPr marL="0" marR="0" lvl="0" indent="0" algn="r" rtl="0">
              <a:lnSpc>
                <a:spcPct val="150000"/>
              </a:lnSpc>
              <a:spcBef>
                <a:spcPts val="0"/>
              </a:spcBef>
              <a:spcAft>
                <a:spcPts val="0"/>
              </a:spcAft>
              <a:buClr>
                <a:srgbClr val="000000"/>
              </a:buClr>
              <a:buSzPts val="1600"/>
              <a:buFont typeface="Arial"/>
              <a:buNone/>
            </a:pPr>
            <a:endParaRPr sz="1600" b="1" i="0" u="none" strike="noStrike" cap="none">
              <a:solidFill>
                <a:srgbClr val="000000"/>
              </a:solidFill>
              <a:latin typeface="Courier New"/>
              <a:ea typeface="Courier New"/>
              <a:cs typeface="Courier New"/>
              <a:sym typeface="Courier New"/>
            </a:endParaRPr>
          </a:p>
          <a:p>
            <a:pPr marL="0" marR="0" lvl="0" indent="0" algn="r" rtl="0">
              <a:lnSpc>
                <a:spcPct val="150000"/>
              </a:lnSpc>
              <a:spcBef>
                <a:spcPts val="0"/>
              </a:spcBef>
              <a:spcAft>
                <a:spcPts val="0"/>
              </a:spcAft>
              <a:buClr>
                <a:srgbClr val="000000"/>
              </a:buClr>
              <a:buSzPts val="1600"/>
              <a:buFont typeface="Arial"/>
              <a:buNone/>
            </a:pPr>
            <a:endParaRPr sz="1600" b="1" i="0" u="none" strike="noStrike" cap="none">
              <a:solidFill>
                <a:srgbClr val="000000"/>
              </a:solidFill>
              <a:latin typeface="Courier New"/>
              <a:ea typeface="Courier New"/>
              <a:cs typeface="Courier New"/>
              <a:sym typeface="Courier New"/>
            </a:endParaRPr>
          </a:p>
          <a:p>
            <a:pPr marL="0" marR="0" lvl="0" indent="0" algn="r" rtl="0">
              <a:lnSpc>
                <a:spcPct val="150000"/>
              </a:lnSpc>
              <a:spcBef>
                <a:spcPts val="0"/>
              </a:spcBef>
              <a:spcAft>
                <a:spcPts val="0"/>
              </a:spcAft>
              <a:buClr>
                <a:srgbClr val="000000"/>
              </a:buClr>
              <a:buSzPts val="1600"/>
              <a:buFont typeface="Arial"/>
              <a:buNone/>
            </a:pPr>
            <a:endParaRPr sz="1600" b="1" i="0" u="none" strike="noStrike" cap="none">
              <a:solidFill>
                <a:srgbClr val="000000"/>
              </a:solidFill>
              <a:latin typeface="Courier New"/>
              <a:ea typeface="Courier New"/>
              <a:cs typeface="Courier New"/>
              <a:sym typeface="Courier New"/>
            </a:endParaRPr>
          </a:p>
        </p:txBody>
      </p:sp>
      <p:sp>
        <p:nvSpPr>
          <p:cNvPr id="632" name="Google Shape;632;p75"/>
          <p:cNvSpPr/>
          <p:nvPr/>
        </p:nvSpPr>
        <p:spPr>
          <a:xfrm>
            <a:off x="3994100" y="1697022"/>
            <a:ext cx="1078200" cy="272100"/>
          </a:xfrm>
          <a:prstGeom prst="rect">
            <a:avLst/>
          </a:prstGeom>
          <a:solidFill>
            <a:srgbClr val="CCCCCC"/>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A Register</a:t>
            </a:r>
            <a:endParaRPr sz="1400" b="1" i="0" u="none" strike="noStrike" cap="none">
              <a:solidFill>
                <a:srgbClr val="000000"/>
              </a:solidFill>
              <a:latin typeface="Calibri"/>
              <a:ea typeface="Calibri"/>
              <a:cs typeface="Calibri"/>
              <a:sym typeface="Calibri"/>
            </a:endParaRPr>
          </a:p>
        </p:txBody>
      </p:sp>
      <p:sp>
        <p:nvSpPr>
          <p:cNvPr id="633" name="Google Shape;633;p75"/>
          <p:cNvSpPr/>
          <p:nvPr/>
        </p:nvSpPr>
        <p:spPr>
          <a:xfrm>
            <a:off x="3994100" y="1969122"/>
            <a:ext cx="1078200" cy="522300"/>
          </a:xfrm>
          <a:prstGeom prst="rect">
            <a:avLst/>
          </a:prstGeom>
          <a:solidFill>
            <a:srgbClr val="EFEFEF"/>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rgbClr val="000000"/>
                </a:solidFill>
                <a:latin typeface="Courier New"/>
                <a:ea typeface="Courier New"/>
                <a:cs typeface="Courier New"/>
                <a:sym typeface="Courier New"/>
              </a:rPr>
              <a:t>55</a:t>
            </a:r>
            <a:endParaRPr sz="2000" b="1" i="0" u="none" strike="noStrike" cap="none">
              <a:solidFill>
                <a:srgbClr val="000000"/>
              </a:solidFill>
              <a:latin typeface="Courier New"/>
              <a:ea typeface="Courier New"/>
              <a:cs typeface="Courier New"/>
              <a:sym typeface="Courier New"/>
            </a:endParaRPr>
          </a:p>
        </p:txBody>
      </p:sp>
      <p:sp>
        <p:nvSpPr>
          <p:cNvPr id="634" name="Google Shape;634;p75"/>
          <p:cNvSpPr/>
          <p:nvPr/>
        </p:nvSpPr>
        <p:spPr>
          <a:xfrm>
            <a:off x="5156750" y="1697022"/>
            <a:ext cx="1078200" cy="272100"/>
          </a:xfrm>
          <a:prstGeom prst="rect">
            <a:avLst/>
          </a:prstGeom>
          <a:solidFill>
            <a:srgbClr val="CCCCCC"/>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D Register</a:t>
            </a:r>
            <a:endParaRPr sz="1400" b="1" i="0" u="none" strike="noStrike" cap="none">
              <a:solidFill>
                <a:srgbClr val="000000"/>
              </a:solidFill>
              <a:latin typeface="Calibri"/>
              <a:ea typeface="Calibri"/>
              <a:cs typeface="Calibri"/>
              <a:sym typeface="Calibri"/>
            </a:endParaRPr>
          </a:p>
        </p:txBody>
      </p:sp>
      <p:sp>
        <p:nvSpPr>
          <p:cNvPr id="635" name="Google Shape;635;p75"/>
          <p:cNvSpPr/>
          <p:nvPr/>
        </p:nvSpPr>
        <p:spPr>
          <a:xfrm>
            <a:off x="5156750" y="1969122"/>
            <a:ext cx="1078200" cy="522300"/>
          </a:xfrm>
          <a:prstGeom prst="rect">
            <a:avLst/>
          </a:prstGeom>
          <a:solidFill>
            <a:srgbClr val="EFEFEF"/>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rgbClr val="000000"/>
                </a:solidFill>
                <a:latin typeface="Courier New"/>
                <a:ea typeface="Courier New"/>
                <a:cs typeface="Courier New"/>
                <a:sym typeface="Courier New"/>
              </a:rPr>
              <a:t>56</a:t>
            </a:r>
            <a:endParaRPr sz="2000" b="1" i="0" u="none" strike="noStrike" cap="none">
              <a:solidFill>
                <a:srgbClr val="000000"/>
              </a:solidFill>
              <a:latin typeface="Courier New"/>
              <a:ea typeface="Courier New"/>
              <a:cs typeface="Courier New"/>
              <a:sym typeface="Courier New"/>
            </a:endParaRPr>
          </a:p>
        </p:txBody>
      </p:sp>
      <p:cxnSp>
        <p:nvCxnSpPr>
          <p:cNvPr id="636" name="Google Shape;636;p75"/>
          <p:cNvCxnSpPr>
            <a:stCxn id="633" idx="1"/>
          </p:cNvCxnSpPr>
          <p:nvPr/>
        </p:nvCxnSpPr>
        <p:spPr>
          <a:xfrm flipH="1">
            <a:off x="1874900" y="2230272"/>
            <a:ext cx="2119200" cy="1441200"/>
          </a:xfrm>
          <a:prstGeom prst="bentConnector3">
            <a:avLst>
              <a:gd name="adj1" fmla="val 11429"/>
            </a:avLst>
          </a:prstGeom>
          <a:noFill/>
          <a:ln w="28575" cap="flat" cmpd="sng">
            <a:solidFill>
              <a:srgbClr val="990000"/>
            </a:solidFill>
            <a:prstDash val="solid"/>
            <a:round/>
            <a:headEnd type="none" w="sm" len="sm"/>
            <a:tailEnd type="stealth" w="med" len="med"/>
          </a:ln>
        </p:spPr>
      </p:cxn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Shape 640"/>
        <p:cNvGrpSpPr/>
        <p:nvPr/>
      </p:nvGrpSpPr>
      <p:grpSpPr>
        <a:xfrm>
          <a:off x="0" y="0"/>
          <a:ext cx="0" cy="0"/>
          <a:chOff x="0" y="0"/>
          <a:chExt cx="0" cy="0"/>
        </a:xfrm>
      </p:grpSpPr>
      <p:sp>
        <p:nvSpPr>
          <p:cNvPr id="641" name="Google Shape;641;p76"/>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lvl="0"/>
            <a:r>
              <a:rPr lang="en-US" dirty="0"/>
              <a:t>Hack: C-Instructions Example</a:t>
            </a:r>
            <a:endParaRPr dirty="0"/>
          </a:p>
        </p:txBody>
      </p:sp>
      <p:sp>
        <p:nvSpPr>
          <p:cNvPr id="642" name="Google Shape;642;p76"/>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43</a:t>
            </a:fld>
            <a:endParaRPr/>
          </a:p>
        </p:txBody>
      </p:sp>
      <p:sp>
        <p:nvSpPr>
          <p:cNvPr id="643" name="Google Shape;643;p76"/>
          <p:cNvSpPr/>
          <p:nvPr/>
        </p:nvSpPr>
        <p:spPr>
          <a:xfrm>
            <a:off x="1367275" y="2231700"/>
            <a:ext cx="2110200" cy="3166800"/>
          </a:xfrm>
          <a:prstGeom prst="rect">
            <a:avLst/>
          </a:prstGeom>
          <a:solidFill>
            <a:srgbClr val="EFEFEF"/>
          </a:solidFill>
          <a:ln>
            <a:noFill/>
          </a:ln>
          <a:effectLst>
            <a:outerShdw blurRad="57150" dist="19050" dir="5400000" algn="bl" rotWithShape="0">
              <a:srgbClr val="000000">
                <a:alpha val="48235"/>
              </a:srgbClr>
            </a:outerShdw>
          </a:effectLst>
        </p:spPr>
        <p:txBody>
          <a:bodyPr spcFirstLastPara="1" wrap="square" lIns="91425" tIns="91425" rIns="91425" bIns="91425" anchor="ctr" anchorCtr="0">
            <a:noAutofit/>
          </a:bodyPr>
          <a:lstStyle/>
          <a:p>
            <a:pPr marL="0" marR="0" lvl="0" indent="0" algn="l" rtl="0">
              <a:lnSpc>
                <a:spcPct val="15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(EXAMPLE)</a:t>
            </a:r>
            <a:endParaRPr sz="1600" b="1" i="0" u="none" strike="noStrike" cap="none">
              <a:solidFill>
                <a:srgbClr val="000000"/>
              </a:solidFill>
              <a:latin typeface="Courier New"/>
              <a:ea typeface="Courier New"/>
              <a:cs typeface="Courier New"/>
              <a:sym typeface="Courier New"/>
            </a:endParaRPr>
          </a:p>
          <a:p>
            <a:pPr marL="0" marR="0" lvl="0" indent="0" algn="l" rtl="0">
              <a:lnSpc>
                <a:spcPct val="15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  @55</a:t>
            </a:r>
            <a:endParaRPr sz="1600" b="1" i="0" u="none" strike="noStrike" cap="none">
              <a:solidFill>
                <a:srgbClr val="000000"/>
              </a:solidFill>
              <a:latin typeface="Courier New"/>
              <a:ea typeface="Courier New"/>
              <a:cs typeface="Courier New"/>
              <a:sym typeface="Courier New"/>
            </a:endParaRPr>
          </a:p>
          <a:p>
            <a:pPr marL="0" marR="0" lvl="0" indent="0" algn="l" rtl="0">
              <a:lnSpc>
                <a:spcPct val="15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  D=A+1</a:t>
            </a:r>
            <a:endParaRPr sz="1600" b="1" i="0" u="none" strike="noStrike" cap="none">
              <a:solidFill>
                <a:srgbClr val="000000"/>
              </a:solidFill>
              <a:latin typeface="Courier New"/>
              <a:ea typeface="Courier New"/>
              <a:cs typeface="Courier New"/>
              <a:sym typeface="Courier New"/>
            </a:endParaRPr>
          </a:p>
          <a:p>
            <a:pPr marL="0" marR="0" lvl="0" indent="0" algn="l" rtl="0">
              <a:lnSpc>
                <a:spcPct val="15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  @R2</a:t>
            </a:r>
            <a:endParaRPr sz="1600" b="1" i="0" u="none" strike="noStrike" cap="none">
              <a:solidFill>
                <a:srgbClr val="000000"/>
              </a:solidFill>
              <a:latin typeface="Courier New"/>
              <a:ea typeface="Courier New"/>
              <a:cs typeface="Courier New"/>
              <a:sym typeface="Courier New"/>
            </a:endParaRPr>
          </a:p>
          <a:p>
            <a:pPr marL="0" marR="0" lvl="0" indent="0" algn="l" rtl="0">
              <a:lnSpc>
                <a:spcPct val="15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  M=D</a:t>
            </a:r>
            <a:endParaRPr sz="1600" b="1" i="0" u="none" strike="noStrike" cap="none">
              <a:solidFill>
                <a:srgbClr val="000000"/>
              </a:solidFill>
              <a:latin typeface="Courier New"/>
              <a:ea typeface="Courier New"/>
              <a:cs typeface="Courier New"/>
              <a:sym typeface="Courier New"/>
            </a:endParaRPr>
          </a:p>
          <a:p>
            <a:pPr marL="0" marR="0" lvl="0" indent="0" algn="l" rtl="0">
              <a:lnSpc>
                <a:spcPct val="15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  </a:t>
            </a:r>
            <a:endParaRPr sz="1600" b="1" i="0" u="none" strike="noStrike" cap="none">
              <a:solidFill>
                <a:srgbClr val="000000"/>
              </a:solidFill>
              <a:latin typeface="Courier New"/>
              <a:ea typeface="Courier New"/>
              <a:cs typeface="Courier New"/>
              <a:sym typeface="Courier New"/>
            </a:endParaRPr>
          </a:p>
          <a:p>
            <a:pPr marL="0" marR="0" lvl="0" indent="0" algn="l" rtl="0">
              <a:lnSpc>
                <a:spcPct val="15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  </a:t>
            </a:r>
            <a:endParaRPr sz="1600" b="1" i="0" u="none" strike="noStrike" cap="none">
              <a:solidFill>
                <a:srgbClr val="000000"/>
              </a:solidFill>
              <a:latin typeface="Courier New"/>
              <a:ea typeface="Courier New"/>
              <a:cs typeface="Courier New"/>
              <a:sym typeface="Courier New"/>
            </a:endParaRPr>
          </a:p>
        </p:txBody>
      </p:sp>
      <p:sp>
        <p:nvSpPr>
          <p:cNvPr id="644" name="Google Shape;644;p76"/>
          <p:cNvSpPr txBox="1"/>
          <p:nvPr/>
        </p:nvSpPr>
        <p:spPr>
          <a:xfrm>
            <a:off x="874675" y="2231700"/>
            <a:ext cx="492600" cy="3166800"/>
          </a:xfrm>
          <a:prstGeom prst="rect">
            <a:avLst/>
          </a:prstGeom>
          <a:noFill/>
          <a:ln>
            <a:noFill/>
          </a:ln>
        </p:spPr>
        <p:txBody>
          <a:bodyPr spcFirstLastPara="1" wrap="square" lIns="91425" tIns="91425" rIns="91425" bIns="91425" anchor="ctr" anchorCtr="0">
            <a:noAutofit/>
          </a:bodyPr>
          <a:lstStyle/>
          <a:p>
            <a:pPr marL="0" marR="0" lvl="0" indent="0" algn="r" rtl="0">
              <a:lnSpc>
                <a:spcPct val="150000"/>
              </a:lnSpc>
              <a:spcBef>
                <a:spcPts val="0"/>
              </a:spcBef>
              <a:spcAft>
                <a:spcPts val="0"/>
              </a:spcAft>
              <a:buClr>
                <a:srgbClr val="000000"/>
              </a:buClr>
              <a:buSzPts val="1600"/>
              <a:buFont typeface="Arial"/>
              <a:buNone/>
            </a:pPr>
            <a:endParaRPr sz="1600" b="1" i="0" u="none" strike="noStrike" cap="none">
              <a:solidFill>
                <a:srgbClr val="000000"/>
              </a:solidFill>
              <a:latin typeface="Courier New"/>
              <a:ea typeface="Courier New"/>
              <a:cs typeface="Courier New"/>
              <a:sym typeface="Courier New"/>
            </a:endParaRPr>
          </a:p>
          <a:p>
            <a:pPr marL="0" marR="0" lvl="0" indent="0" algn="r" rtl="0">
              <a:lnSpc>
                <a:spcPct val="15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00</a:t>
            </a:r>
            <a:endParaRPr sz="1600" b="1" i="0" u="none" strike="noStrike" cap="none">
              <a:solidFill>
                <a:srgbClr val="000000"/>
              </a:solidFill>
              <a:latin typeface="Courier New"/>
              <a:ea typeface="Courier New"/>
              <a:cs typeface="Courier New"/>
              <a:sym typeface="Courier New"/>
            </a:endParaRPr>
          </a:p>
          <a:p>
            <a:pPr marL="0" marR="0" lvl="0" indent="0" algn="r" rtl="0">
              <a:lnSpc>
                <a:spcPct val="15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01</a:t>
            </a:r>
            <a:endParaRPr sz="1600" b="1" i="0" u="none" strike="noStrike" cap="none">
              <a:solidFill>
                <a:srgbClr val="000000"/>
              </a:solidFill>
              <a:latin typeface="Courier New"/>
              <a:ea typeface="Courier New"/>
              <a:cs typeface="Courier New"/>
              <a:sym typeface="Courier New"/>
            </a:endParaRPr>
          </a:p>
          <a:p>
            <a:pPr marL="0" marR="0" lvl="0" indent="0" algn="r" rtl="0">
              <a:lnSpc>
                <a:spcPct val="15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02</a:t>
            </a:r>
            <a:endParaRPr sz="1600" b="1" i="0" u="none" strike="noStrike" cap="none">
              <a:solidFill>
                <a:srgbClr val="000000"/>
              </a:solidFill>
              <a:latin typeface="Courier New"/>
              <a:ea typeface="Courier New"/>
              <a:cs typeface="Courier New"/>
              <a:sym typeface="Courier New"/>
            </a:endParaRPr>
          </a:p>
          <a:p>
            <a:pPr marL="0" marR="0" lvl="0" indent="0" algn="r" rtl="0">
              <a:lnSpc>
                <a:spcPct val="15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03</a:t>
            </a:r>
            <a:endParaRPr sz="1600" b="1" i="0" u="none" strike="noStrike" cap="none">
              <a:solidFill>
                <a:srgbClr val="000000"/>
              </a:solidFill>
              <a:latin typeface="Courier New"/>
              <a:ea typeface="Courier New"/>
              <a:cs typeface="Courier New"/>
              <a:sym typeface="Courier New"/>
            </a:endParaRPr>
          </a:p>
          <a:p>
            <a:pPr marL="0" marR="0" lvl="0" indent="0" algn="r" rtl="0">
              <a:lnSpc>
                <a:spcPct val="150000"/>
              </a:lnSpc>
              <a:spcBef>
                <a:spcPts val="0"/>
              </a:spcBef>
              <a:spcAft>
                <a:spcPts val="0"/>
              </a:spcAft>
              <a:buClr>
                <a:srgbClr val="000000"/>
              </a:buClr>
              <a:buSzPts val="1600"/>
              <a:buFont typeface="Arial"/>
              <a:buNone/>
            </a:pPr>
            <a:endParaRPr sz="1600" b="1" i="0" u="none" strike="noStrike" cap="none">
              <a:solidFill>
                <a:srgbClr val="000000"/>
              </a:solidFill>
              <a:latin typeface="Courier New"/>
              <a:ea typeface="Courier New"/>
              <a:cs typeface="Courier New"/>
              <a:sym typeface="Courier New"/>
            </a:endParaRPr>
          </a:p>
          <a:p>
            <a:pPr marL="0" marR="0" lvl="0" indent="0" algn="r" rtl="0">
              <a:lnSpc>
                <a:spcPct val="150000"/>
              </a:lnSpc>
              <a:spcBef>
                <a:spcPts val="0"/>
              </a:spcBef>
              <a:spcAft>
                <a:spcPts val="0"/>
              </a:spcAft>
              <a:buClr>
                <a:srgbClr val="000000"/>
              </a:buClr>
              <a:buSzPts val="1600"/>
              <a:buFont typeface="Arial"/>
              <a:buNone/>
            </a:pPr>
            <a:endParaRPr sz="1600" b="1" i="0" u="none" strike="noStrike" cap="none">
              <a:solidFill>
                <a:srgbClr val="000000"/>
              </a:solidFill>
              <a:latin typeface="Courier New"/>
              <a:ea typeface="Courier New"/>
              <a:cs typeface="Courier New"/>
              <a:sym typeface="Courier New"/>
            </a:endParaRPr>
          </a:p>
        </p:txBody>
      </p:sp>
      <p:sp>
        <p:nvSpPr>
          <p:cNvPr id="645" name="Google Shape;645;p76"/>
          <p:cNvSpPr/>
          <p:nvPr/>
        </p:nvSpPr>
        <p:spPr>
          <a:xfrm>
            <a:off x="6319400" y="2740400"/>
            <a:ext cx="1570800" cy="272100"/>
          </a:xfrm>
          <a:prstGeom prst="rect">
            <a:avLst/>
          </a:prstGeom>
          <a:solidFill>
            <a:srgbClr val="CCCCCC"/>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RAM</a:t>
            </a:r>
            <a:endParaRPr sz="1400" b="1" i="0" u="none" strike="noStrike" cap="none">
              <a:solidFill>
                <a:srgbClr val="000000"/>
              </a:solidFill>
              <a:latin typeface="Calibri"/>
              <a:ea typeface="Calibri"/>
              <a:cs typeface="Calibri"/>
              <a:sym typeface="Calibri"/>
            </a:endParaRPr>
          </a:p>
        </p:txBody>
      </p:sp>
      <p:sp>
        <p:nvSpPr>
          <p:cNvPr id="646" name="Google Shape;646;p76"/>
          <p:cNvSpPr/>
          <p:nvPr/>
        </p:nvSpPr>
        <p:spPr>
          <a:xfrm>
            <a:off x="6319400" y="3012500"/>
            <a:ext cx="492600" cy="421200"/>
          </a:xfrm>
          <a:prstGeom prst="rect">
            <a:avLst/>
          </a:prstGeom>
          <a:solidFill>
            <a:srgbClr val="EFEFEF"/>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en-US" sz="1800" b="1" i="0" u="none" strike="noStrike" cap="none">
                <a:solidFill>
                  <a:srgbClr val="000000"/>
                </a:solidFill>
                <a:latin typeface="Courier New"/>
                <a:ea typeface="Courier New"/>
                <a:cs typeface="Courier New"/>
                <a:sym typeface="Courier New"/>
              </a:rPr>
              <a:t>0</a:t>
            </a:r>
            <a:endParaRPr sz="1800" b="1" i="0" u="none" strike="noStrike" cap="none">
              <a:solidFill>
                <a:srgbClr val="000000"/>
              </a:solidFill>
              <a:latin typeface="Courier New"/>
              <a:ea typeface="Courier New"/>
              <a:cs typeface="Courier New"/>
              <a:sym typeface="Courier New"/>
            </a:endParaRPr>
          </a:p>
        </p:txBody>
      </p:sp>
      <p:sp>
        <p:nvSpPr>
          <p:cNvPr id="647" name="Google Shape;647;p76"/>
          <p:cNvSpPr/>
          <p:nvPr/>
        </p:nvSpPr>
        <p:spPr>
          <a:xfrm>
            <a:off x="6319400" y="3416400"/>
            <a:ext cx="492600" cy="421200"/>
          </a:xfrm>
          <a:prstGeom prst="rect">
            <a:avLst/>
          </a:prstGeom>
          <a:solidFill>
            <a:srgbClr val="EFEFEF"/>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en-US" sz="1800" b="1" i="0" u="none" strike="noStrike" cap="none">
                <a:solidFill>
                  <a:srgbClr val="000000"/>
                </a:solidFill>
                <a:latin typeface="Courier New"/>
                <a:ea typeface="Courier New"/>
                <a:cs typeface="Courier New"/>
                <a:sym typeface="Courier New"/>
              </a:rPr>
              <a:t>1</a:t>
            </a:r>
            <a:endParaRPr sz="1800" b="1" i="0" u="none" strike="noStrike" cap="none">
              <a:solidFill>
                <a:srgbClr val="000000"/>
              </a:solidFill>
              <a:latin typeface="Courier New"/>
              <a:ea typeface="Courier New"/>
              <a:cs typeface="Courier New"/>
              <a:sym typeface="Courier New"/>
            </a:endParaRPr>
          </a:p>
        </p:txBody>
      </p:sp>
      <p:sp>
        <p:nvSpPr>
          <p:cNvPr id="648" name="Google Shape;648;p76"/>
          <p:cNvSpPr/>
          <p:nvPr/>
        </p:nvSpPr>
        <p:spPr>
          <a:xfrm>
            <a:off x="6319400" y="3837600"/>
            <a:ext cx="492600" cy="421200"/>
          </a:xfrm>
          <a:prstGeom prst="rect">
            <a:avLst/>
          </a:prstGeom>
          <a:solidFill>
            <a:srgbClr val="EFEFEF"/>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en-US" sz="1800" b="1" i="0" u="none" strike="noStrike" cap="none">
                <a:solidFill>
                  <a:srgbClr val="000000"/>
                </a:solidFill>
                <a:latin typeface="Courier New"/>
                <a:ea typeface="Courier New"/>
                <a:cs typeface="Courier New"/>
                <a:sym typeface="Courier New"/>
              </a:rPr>
              <a:t>2</a:t>
            </a:r>
            <a:endParaRPr sz="1800" b="1" i="0" u="none" strike="noStrike" cap="none">
              <a:solidFill>
                <a:srgbClr val="000000"/>
              </a:solidFill>
              <a:latin typeface="Courier New"/>
              <a:ea typeface="Courier New"/>
              <a:cs typeface="Courier New"/>
              <a:sym typeface="Courier New"/>
            </a:endParaRPr>
          </a:p>
        </p:txBody>
      </p:sp>
      <p:sp>
        <p:nvSpPr>
          <p:cNvPr id="649" name="Google Shape;649;p76"/>
          <p:cNvSpPr/>
          <p:nvPr/>
        </p:nvSpPr>
        <p:spPr>
          <a:xfrm>
            <a:off x="6812000" y="3012500"/>
            <a:ext cx="1078200" cy="421200"/>
          </a:xfrm>
          <a:prstGeom prst="rect">
            <a:avLst/>
          </a:prstGeom>
          <a:solidFill>
            <a:srgbClr val="EFEFEF"/>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rgbClr val="000000"/>
                </a:solidFill>
                <a:latin typeface="Courier New"/>
                <a:ea typeface="Courier New"/>
                <a:cs typeface="Courier New"/>
                <a:sym typeface="Courier New"/>
              </a:rPr>
              <a:t>?</a:t>
            </a:r>
            <a:endParaRPr sz="2000" b="1" i="0" u="none" strike="noStrike" cap="none">
              <a:solidFill>
                <a:srgbClr val="000000"/>
              </a:solidFill>
              <a:latin typeface="Courier New"/>
              <a:ea typeface="Courier New"/>
              <a:cs typeface="Courier New"/>
              <a:sym typeface="Courier New"/>
            </a:endParaRPr>
          </a:p>
        </p:txBody>
      </p:sp>
      <p:sp>
        <p:nvSpPr>
          <p:cNvPr id="650" name="Google Shape;650;p76"/>
          <p:cNvSpPr/>
          <p:nvPr/>
        </p:nvSpPr>
        <p:spPr>
          <a:xfrm>
            <a:off x="6812000" y="3416400"/>
            <a:ext cx="1078200" cy="421200"/>
          </a:xfrm>
          <a:prstGeom prst="rect">
            <a:avLst/>
          </a:prstGeom>
          <a:solidFill>
            <a:srgbClr val="EFEFEF"/>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rgbClr val="000000"/>
                </a:solidFill>
                <a:latin typeface="Courier New"/>
                <a:ea typeface="Courier New"/>
                <a:cs typeface="Courier New"/>
                <a:sym typeface="Courier New"/>
              </a:rPr>
              <a:t>?</a:t>
            </a:r>
            <a:endParaRPr sz="2000" b="1" i="0" u="none" strike="noStrike" cap="none">
              <a:solidFill>
                <a:srgbClr val="000000"/>
              </a:solidFill>
              <a:latin typeface="Courier New"/>
              <a:ea typeface="Courier New"/>
              <a:cs typeface="Courier New"/>
              <a:sym typeface="Courier New"/>
            </a:endParaRPr>
          </a:p>
        </p:txBody>
      </p:sp>
      <p:sp>
        <p:nvSpPr>
          <p:cNvPr id="651" name="Google Shape;651;p76"/>
          <p:cNvSpPr/>
          <p:nvPr/>
        </p:nvSpPr>
        <p:spPr>
          <a:xfrm>
            <a:off x="6812000" y="3837600"/>
            <a:ext cx="1078200" cy="421200"/>
          </a:xfrm>
          <a:prstGeom prst="rect">
            <a:avLst/>
          </a:prstGeom>
          <a:solidFill>
            <a:srgbClr val="EFEFEF"/>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rgbClr val="000000"/>
                </a:solidFill>
                <a:latin typeface="Courier New"/>
                <a:ea typeface="Courier New"/>
                <a:cs typeface="Courier New"/>
                <a:sym typeface="Courier New"/>
              </a:rPr>
              <a:t>56</a:t>
            </a:r>
            <a:endParaRPr sz="2000" b="1" i="0" u="none" strike="noStrike" cap="none">
              <a:solidFill>
                <a:srgbClr val="000000"/>
              </a:solidFill>
              <a:latin typeface="Courier New"/>
              <a:ea typeface="Courier New"/>
              <a:cs typeface="Courier New"/>
              <a:sym typeface="Courier New"/>
            </a:endParaRPr>
          </a:p>
        </p:txBody>
      </p:sp>
      <p:sp>
        <p:nvSpPr>
          <p:cNvPr id="652" name="Google Shape;652;p76"/>
          <p:cNvSpPr/>
          <p:nvPr/>
        </p:nvSpPr>
        <p:spPr>
          <a:xfrm>
            <a:off x="6319400" y="4241500"/>
            <a:ext cx="1570800" cy="421200"/>
          </a:xfrm>
          <a:prstGeom prst="rect">
            <a:avLst/>
          </a:prstGeom>
          <a:solidFill>
            <a:srgbClr val="EFEFEF"/>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rgbClr val="000000"/>
                </a:solidFill>
                <a:latin typeface="Courier New"/>
                <a:ea typeface="Courier New"/>
                <a:cs typeface="Courier New"/>
                <a:sym typeface="Courier New"/>
              </a:rPr>
              <a:t>...</a:t>
            </a:r>
            <a:endParaRPr sz="2000" b="1" i="0" u="none" strike="noStrike" cap="none">
              <a:solidFill>
                <a:srgbClr val="000000"/>
              </a:solidFill>
              <a:latin typeface="Courier New"/>
              <a:ea typeface="Courier New"/>
              <a:cs typeface="Courier New"/>
              <a:sym typeface="Courier New"/>
            </a:endParaRPr>
          </a:p>
        </p:txBody>
      </p:sp>
      <p:sp>
        <p:nvSpPr>
          <p:cNvPr id="653" name="Google Shape;653;p76"/>
          <p:cNvSpPr/>
          <p:nvPr/>
        </p:nvSpPr>
        <p:spPr>
          <a:xfrm>
            <a:off x="3994100" y="1697022"/>
            <a:ext cx="1078200" cy="272100"/>
          </a:xfrm>
          <a:prstGeom prst="rect">
            <a:avLst/>
          </a:prstGeom>
          <a:solidFill>
            <a:srgbClr val="CCCCCC"/>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A Register</a:t>
            </a:r>
            <a:endParaRPr sz="1400" b="1" i="0" u="none" strike="noStrike" cap="none">
              <a:solidFill>
                <a:srgbClr val="000000"/>
              </a:solidFill>
              <a:latin typeface="Calibri"/>
              <a:ea typeface="Calibri"/>
              <a:cs typeface="Calibri"/>
              <a:sym typeface="Calibri"/>
            </a:endParaRPr>
          </a:p>
        </p:txBody>
      </p:sp>
      <p:sp>
        <p:nvSpPr>
          <p:cNvPr id="654" name="Google Shape;654;p76"/>
          <p:cNvSpPr/>
          <p:nvPr/>
        </p:nvSpPr>
        <p:spPr>
          <a:xfrm>
            <a:off x="3994100" y="1969122"/>
            <a:ext cx="1078200" cy="522300"/>
          </a:xfrm>
          <a:prstGeom prst="rect">
            <a:avLst/>
          </a:prstGeom>
          <a:solidFill>
            <a:srgbClr val="EFEFEF"/>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rgbClr val="000000"/>
                </a:solidFill>
                <a:latin typeface="Courier New"/>
                <a:ea typeface="Courier New"/>
                <a:cs typeface="Courier New"/>
                <a:sym typeface="Courier New"/>
              </a:rPr>
              <a:t>55</a:t>
            </a:r>
            <a:endParaRPr sz="2000" b="1" i="0" u="none" strike="noStrike" cap="none">
              <a:solidFill>
                <a:srgbClr val="000000"/>
              </a:solidFill>
              <a:latin typeface="Courier New"/>
              <a:ea typeface="Courier New"/>
              <a:cs typeface="Courier New"/>
              <a:sym typeface="Courier New"/>
            </a:endParaRPr>
          </a:p>
        </p:txBody>
      </p:sp>
      <p:sp>
        <p:nvSpPr>
          <p:cNvPr id="655" name="Google Shape;655;p76"/>
          <p:cNvSpPr/>
          <p:nvPr/>
        </p:nvSpPr>
        <p:spPr>
          <a:xfrm>
            <a:off x="5156750" y="1697022"/>
            <a:ext cx="1078200" cy="272100"/>
          </a:xfrm>
          <a:prstGeom prst="rect">
            <a:avLst/>
          </a:prstGeom>
          <a:solidFill>
            <a:srgbClr val="CCCCCC"/>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D Register</a:t>
            </a:r>
            <a:endParaRPr sz="1400" b="1" i="0" u="none" strike="noStrike" cap="none">
              <a:solidFill>
                <a:srgbClr val="000000"/>
              </a:solidFill>
              <a:latin typeface="Calibri"/>
              <a:ea typeface="Calibri"/>
              <a:cs typeface="Calibri"/>
              <a:sym typeface="Calibri"/>
            </a:endParaRPr>
          </a:p>
        </p:txBody>
      </p:sp>
      <p:sp>
        <p:nvSpPr>
          <p:cNvPr id="656" name="Google Shape;656;p76"/>
          <p:cNvSpPr/>
          <p:nvPr/>
        </p:nvSpPr>
        <p:spPr>
          <a:xfrm>
            <a:off x="5156750" y="1969122"/>
            <a:ext cx="1078200" cy="522300"/>
          </a:xfrm>
          <a:prstGeom prst="rect">
            <a:avLst/>
          </a:prstGeom>
          <a:solidFill>
            <a:srgbClr val="EFEFEF"/>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rgbClr val="000000"/>
                </a:solidFill>
                <a:latin typeface="Courier New"/>
                <a:ea typeface="Courier New"/>
                <a:cs typeface="Courier New"/>
                <a:sym typeface="Courier New"/>
              </a:rPr>
              <a:t>56</a:t>
            </a:r>
            <a:endParaRPr sz="2000" b="1" i="0" u="none" strike="noStrike" cap="none">
              <a:solidFill>
                <a:srgbClr val="000000"/>
              </a:solidFill>
              <a:latin typeface="Courier New"/>
              <a:ea typeface="Courier New"/>
              <a:cs typeface="Courier New"/>
              <a:sym typeface="Courier New"/>
            </a:endParaRPr>
          </a:p>
        </p:txBody>
      </p:sp>
      <p:cxnSp>
        <p:nvCxnSpPr>
          <p:cNvPr id="657" name="Google Shape;657;p76"/>
          <p:cNvCxnSpPr>
            <a:stCxn id="654" idx="1"/>
          </p:cNvCxnSpPr>
          <p:nvPr/>
        </p:nvCxnSpPr>
        <p:spPr>
          <a:xfrm flipH="1">
            <a:off x="1874900" y="2230272"/>
            <a:ext cx="2119200" cy="1441200"/>
          </a:xfrm>
          <a:prstGeom prst="bentConnector3">
            <a:avLst>
              <a:gd name="adj1" fmla="val 11429"/>
            </a:avLst>
          </a:prstGeom>
          <a:noFill/>
          <a:ln w="28575" cap="flat" cmpd="sng">
            <a:solidFill>
              <a:srgbClr val="990000"/>
            </a:solidFill>
            <a:prstDash val="solid"/>
            <a:round/>
            <a:headEnd type="none" w="sm" len="sm"/>
            <a:tailEnd type="stealth" w="med" len="med"/>
          </a:ln>
        </p:spPr>
      </p:cxnSp>
      <p:sp>
        <p:nvSpPr>
          <p:cNvPr id="658" name="Google Shape;658;p76"/>
          <p:cNvSpPr/>
          <p:nvPr/>
        </p:nvSpPr>
        <p:spPr>
          <a:xfrm>
            <a:off x="3994100" y="3436254"/>
            <a:ext cx="1078200" cy="272100"/>
          </a:xfrm>
          <a:prstGeom prst="rect">
            <a:avLst/>
          </a:prstGeom>
          <a:solidFill>
            <a:srgbClr val="CCCCCC"/>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A Register</a:t>
            </a:r>
            <a:endParaRPr sz="1400" b="1" i="0" u="none" strike="noStrike" cap="none">
              <a:solidFill>
                <a:srgbClr val="000000"/>
              </a:solidFill>
              <a:latin typeface="Calibri"/>
              <a:ea typeface="Calibri"/>
              <a:cs typeface="Calibri"/>
              <a:sym typeface="Calibri"/>
            </a:endParaRPr>
          </a:p>
        </p:txBody>
      </p:sp>
      <p:sp>
        <p:nvSpPr>
          <p:cNvPr id="659" name="Google Shape;659;p76"/>
          <p:cNvSpPr/>
          <p:nvPr/>
        </p:nvSpPr>
        <p:spPr>
          <a:xfrm>
            <a:off x="3994100" y="3708354"/>
            <a:ext cx="1078200" cy="522300"/>
          </a:xfrm>
          <a:prstGeom prst="rect">
            <a:avLst/>
          </a:prstGeom>
          <a:solidFill>
            <a:srgbClr val="EFEFEF"/>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rgbClr val="000000"/>
                </a:solidFill>
                <a:latin typeface="Courier New"/>
                <a:ea typeface="Courier New"/>
                <a:cs typeface="Courier New"/>
                <a:sym typeface="Courier New"/>
              </a:rPr>
              <a:t>2</a:t>
            </a:r>
            <a:endParaRPr sz="2000" b="1" i="0" u="none" strike="noStrike" cap="none">
              <a:solidFill>
                <a:srgbClr val="000000"/>
              </a:solidFill>
              <a:latin typeface="Courier New"/>
              <a:ea typeface="Courier New"/>
              <a:cs typeface="Courier New"/>
              <a:sym typeface="Courier New"/>
            </a:endParaRPr>
          </a:p>
        </p:txBody>
      </p:sp>
      <p:sp>
        <p:nvSpPr>
          <p:cNvPr id="660" name="Google Shape;660;p76"/>
          <p:cNvSpPr/>
          <p:nvPr/>
        </p:nvSpPr>
        <p:spPr>
          <a:xfrm>
            <a:off x="5156750" y="3436254"/>
            <a:ext cx="1078200" cy="272100"/>
          </a:xfrm>
          <a:prstGeom prst="rect">
            <a:avLst/>
          </a:prstGeom>
          <a:solidFill>
            <a:srgbClr val="CCCCCC"/>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D Register</a:t>
            </a:r>
            <a:endParaRPr sz="1400" b="1" i="0" u="none" strike="noStrike" cap="none">
              <a:solidFill>
                <a:srgbClr val="000000"/>
              </a:solidFill>
              <a:latin typeface="Calibri"/>
              <a:ea typeface="Calibri"/>
              <a:cs typeface="Calibri"/>
              <a:sym typeface="Calibri"/>
            </a:endParaRPr>
          </a:p>
        </p:txBody>
      </p:sp>
      <p:sp>
        <p:nvSpPr>
          <p:cNvPr id="661" name="Google Shape;661;p76"/>
          <p:cNvSpPr/>
          <p:nvPr/>
        </p:nvSpPr>
        <p:spPr>
          <a:xfrm>
            <a:off x="5156750" y="3708354"/>
            <a:ext cx="1078200" cy="522300"/>
          </a:xfrm>
          <a:prstGeom prst="rect">
            <a:avLst/>
          </a:prstGeom>
          <a:solidFill>
            <a:srgbClr val="EFEFEF"/>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rgbClr val="000000"/>
                </a:solidFill>
                <a:latin typeface="Courier New"/>
                <a:ea typeface="Courier New"/>
                <a:cs typeface="Courier New"/>
                <a:sym typeface="Courier New"/>
              </a:rPr>
              <a:t>56</a:t>
            </a:r>
            <a:endParaRPr sz="2000" b="1" i="0" u="none" strike="noStrike" cap="none">
              <a:solidFill>
                <a:srgbClr val="000000"/>
              </a:solidFill>
              <a:latin typeface="Courier New"/>
              <a:ea typeface="Courier New"/>
              <a:cs typeface="Courier New"/>
              <a:sym typeface="Courier New"/>
            </a:endParaRPr>
          </a:p>
        </p:txBody>
      </p:sp>
      <p:cxnSp>
        <p:nvCxnSpPr>
          <p:cNvPr id="662" name="Google Shape;662;p76"/>
          <p:cNvCxnSpPr>
            <a:stCxn id="659" idx="1"/>
          </p:cNvCxnSpPr>
          <p:nvPr/>
        </p:nvCxnSpPr>
        <p:spPr>
          <a:xfrm flipH="1">
            <a:off x="1865000" y="3969504"/>
            <a:ext cx="2129100" cy="428100"/>
          </a:xfrm>
          <a:prstGeom prst="bentConnector3">
            <a:avLst>
              <a:gd name="adj1" fmla="val 12854"/>
            </a:avLst>
          </a:prstGeom>
          <a:noFill/>
          <a:ln w="28575" cap="flat" cmpd="sng">
            <a:solidFill>
              <a:srgbClr val="990000"/>
            </a:solidFill>
            <a:prstDash val="solid"/>
            <a:round/>
            <a:headEnd type="none" w="sm" len="sm"/>
            <a:tailEnd type="stealth" w="med" len="med"/>
          </a:ln>
        </p:spPr>
      </p:cxn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Shape 666"/>
        <p:cNvGrpSpPr/>
        <p:nvPr/>
      </p:nvGrpSpPr>
      <p:grpSpPr>
        <a:xfrm>
          <a:off x="0" y="0"/>
          <a:ext cx="0" cy="0"/>
          <a:chOff x="0" y="0"/>
          <a:chExt cx="0" cy="0"/>
        </a:xfrm>
      </p:grpSpPr>
      <p:sp>
        <p:nvSpPr>
          <p:cNvPr id="667" name="Google Shape;667;p77"/>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lvl="0"/>
            <a:r>
              <a:rPr lang="en-US" dirty="0"/>
              <a:t>Hack: C-Instructions Example</a:t>
            </a:r>
            <a:endParaRPr dirty="0"/>
          </a:p>
        </p:txBody>
      </p:sp>
      <p:sp>
        <p:nvSpPr>
          <p:cNvPr id="668" name="Google Shape;668;p77"/>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44</a:t>
            </a:fld>
            <a:endParaRPr/>
          </a:p>
        </p:txBody>
      </p:sp>
      <p:sp>
        <p:nvSpPr>
          <p:cNvPr id="669" name="Google Shape;669;p77"/>
          <p:cNvSpPr/>
          <p:nvPr/>
        </p:nvSpPr>
        <p:spPr>
          <a:xfrm>
            <a:off x="1367275" y="2231700"/>
            <a:ext cx="2110200" cy="3166800"/>
          </a:xfrm>
          <a:prstGeom prst="rect">
            <a:avLst/>
          </a:prstGeom>
          <a:solidFill>
            <a:srgbClr val="EFEFEF"/>
          </a:solidFill>
          <a:ln>
            <a:noFill/>
          </a:ln>
          <a:effectLst>
            <a:outerShdw blurRad="57150" dist="19050" dir="5400000" algn="bl" rotWithShape="0">
              <a:srgbClr val="000000">
                <a:alpha val="48235"/>
              </a:srgbClr>
            </a:outerShdw>
          </a:effectLst>
        </p:spPr>
        <p:txBody>
          <a:bodyPr spcFirstLastPara="1" wrap="square" lIns="91425" tIns="91425" rIns="91425" bIns="91425" anchor="ctr" anchorCtr="0">
            <a:noAutofit/>
          </a:bodyPr>
          <a:lstStyle/>
          <a:p>
            <a:pPr marL="0" marR="0" lvl="0" indent="0" algn="l" rtl="0">
              <a:lnSpc>
                <a:spcPct val="15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(EXAMPLE)</a:t>
            </a:r>
            <a:endParaRPr sz="1600" b="1" i="0" u="none" strike="noStrike" cap="none">
              <a:solidFill>
                <a:srgbClr val="000000"/>
              </a:solidFill>
              <a:latin typeface="Courier New"/>
              <a:ea typeface="Courier New"/>
              <a:cs typeface="Courier New"/>
              <a:sym typeface="Courier New"/>
            </a:endParaRPr>
          </a:p>
          <a:p>
            <a:pPr marL="0" marR="0" lvl="0" indent="0" algn="l" rtl="0">
              <a:lnSpc>
                <a:spcPct val="15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  @55</a:t>
            </a:r>
            <a:endParaRPr sz="1600" b="1" i="0" u="none" strike="noStrike" cap="none">
              <a:solidFill>
                <a:srgbClr val="000000"/>
              </a:solidFill>
              <a:latin typeface="Courier New"/>
              <a:ea typeface="Courier New"/>
              <a:cs typeface="Courier New"/>
              <a:sym typeface="Courier New"/>
            </a:endParaRPr>
          </a:p>
          <a:p>
            <a:pPr marL="0" marR="0" lvl="0" indent="0" algn="l" rtl="0">
              <a:lnSpc>
                <a:spcPct val="15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  D=A+1</a:t>
            </a:r>
            <a:endParaRPr sz="1600" b="1" i="0" u="none" strike="noStrike" cap="none">
              <a:solidFill>
                <a:srgbClr val="000000"/>
              </a:solidFill>
              <a:latin typeface="Courier New"/>
              <a:ea typeface="Courier New"/>
              <a:cs typeface="Courier New"/>
              <a:sym typeface="Courier New"/>
            </a:endParaRPr>
          </a:p>
          <a:p>
            <a:pPr marL="0" marR="0" lvl="0" indent="0" algn="l" rtl="0">
              <a:lnSpc>
                <a:spcPct val="15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  @R2</a:t>
            </a:r>
            <a:endParaRPr sz="1600" b="1" i="0" u="none" strike="noStrike" cap="none">
              <a:solidFill>
                <a:srgbClr val="000000"/>
              </a:solidFill>
              <a:latin typeface="Courier New"/>
              <a:ea typeface="Courier New"/>
              <a:cs typeface="Courier New"/>
              <a:sym typeface="Courier New"/>
            </a:endParaRPr>
          </a:p>
          <a:p>
            <a:pPr marL="0" marR="0" lvl="0" indent="0" algn="l" rtl="0">
              <a:lnSpc>
                <a:spcPct val="15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  M=D</a:t>
            </a:r>
            <a:endParaRPr sz="1600" b="1" i="0" u="none" strike="noStrike" cap="none">
              <a:solidFill>
                <a:srgbClr val="000000"/>
              </a:solidFill>
              <a:latin typeface="Courier New"/>
              <a:ea typeface="Courier New"/>
              <a:cs typeface="Courier New"/>
              <a:sym typeface="Courier New"/>
            </a:endParaRPr>
          </a:p>
          <a:p>
            <a:pPr marL="0" marR="0" lvl="0" indent="0" algn="l" rtl="0">
              <a:lnSpc>
                <a:spcPct val="15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  @EXAMPLE</a:t>
            </a:r>
            <a:endParaRPr sz="1600" b="1" i="0" u="none" strike="noStrike" cap="none">
              <a:solidFill>
                <a:srgbClr val="000000"/>
              </a:solidFill>
              <a:latin typeface="Courier New"/>
              <a:ea typeface="Courier New"/>
              <a:cs typeface="Courier New"/>
              <a:sym typeface="Courier New"/>
            </a:endParaRPr>
          </a:p>
          <a:p>
            <a:pPr marL="0" marR="0" lvl="0" indent="0" algn="l" rtl="0">
              <a:lnSpc>
                <a:spcPct val="15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  D;JGT</a:t>
            </a:r>
            <a:endParaRPr sz="1600" b="1" i="0" u="none" strike="noStrike" cap="none">
              <a:solidFill>
                <a:srgbClr val="000000"/>
              </a:solidFill>
              <a:latin typeface="Courier New"/>
              <a:ea typeface="Courier New"/>
              <a:cs typeface="Courier New"/>
              <a:sym typeface="Courier New"/>
            </a:endParaRPr>
          </a:p>
        </p:txBody>
      </p:sp>
      <p:sp>
        <p:nvSpPr>
          <p:cNvPr id="670" name="Google Shape;670;p77"/>
          <p:cNvSpPr txBox="1"/>
          <p:nvPr/>
        </p:nvSpPr>
        <p:spPr>
          <a:xfrm>
            <a:off x="874675" y="2231700"/>
            <a:ext cx="492600" cy="3166800"/>
          </a:xfrm>
          <a:prstGeom prst="rect">
            <a:avLst/>
          </a:prstGeom>
          <a:noFill/>
          <a:ln>
            <a:noFill/>
          </a:ln>
        </p:spPr>
        <p:txBody>
          <a:bodyPr spcFirstLastPara="1" wrap="square" lIns="91425" tIns="91425" rIns="91425" bIns="91425" anchor="ctr" anchorCtr="0">
            <a:noAutofit/>
          </a:bodyPr>
          <a:lstStyle/>
          <a:p>
            <a:pPr marL="0" marR="0" lvl="0" indent="0" algn="r" rtl="0">
              <a:lnSpc>
                <a:spcPct val="150000"/>
              </a:lnSpc>
              <a:spcBef>
                <a:spcPts val="0"/>
              </a:spcBef>
              <a:spcAft>
                <a:spcPts val="0"/>
              </a:spcAft>
              <a:buClr>
                <a:srgbClr val="000000"/>
              </a:buClr>
              <a:buSzPts val="1600"/>
              <a:buFont typeface="Arial"/>
              <a:buNone/>
            </a:pPr>
            <a:endParaRPr sz="1600" b="1" i="0" u="none" strike="noStrike" cap="none">
              <a:solidFill>
                <a:srgbClr val="000000"/>
              </a:solidFill>
              <a:latin typeface="Courier New"/>
              <a:ea typeface="Courier New"/>
              <a:cs typeface="Courier New"/>
              <a:sym typeface="Courier New"/>
            </a:endParaRPr>
          </a:p>
          <a:p>
            <a:pPr marL="0" marR="0" lvl="0" indent="0" algn="r" rtl="0">
              <a:lnSpc>
                <a:spcPct val="15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00</a:t>
            </a:r>
            <a:endParaRPr sz="1600" b="1" i="0" u="none" strike="noStrike" cap="none">
              <a:solidFill>
                <a:srgbClr val="000000"/>
              </a:solidFill>
              <a:latin typeface="Courier New"/>
              <a:ea typeface="Courier New"/>
              <a:cs typeface="Courier New"/>
              <a:sym typeface="Courier New"/>
            </a:endParaRPr>
          </a:p>
          <a:p>
            <a:pPr marL="0" marR="0" lvl="0" indent="0" algn="r" rtl="0">
              <a:lnSpc>
                <a:spcPct val="15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01</a:t>
            </a:r>
            <a:endParaRPr sz="1600" b="1" i="0" u="none" strike="noStrike" cap="none">
              <a:solidFill>
                <a:srgbClr val="000000"/>
              </a:solidFill>
              <a:latin typeface="Courier New"/>
              <a:ea typeface="Courier New"/>
              <a:cs typeface="Courier New"/>
              <a:sym typeface="Courier New"/>
            </a:endParaRPr>
          </a:p>
          <a:p>
            <a:pPr marL="0" marR="0" lvl="0" indent="0" algn="r" rtl="0">
              <a:lnSpc>
                <a:spcPct val="15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02</a:t>
            </a:r>
            <a:endParaRPr sz="1600" b="1" i="0" u="none" strike="noStrike" cap="none">
              <a:solidFill>
                <a:srgbClr val="000000"/>
              </a:solidFill>
              <a:latin typeface="Courier New"/>
              <a:ea typeface="Courier New"/>
              <a:cs typeface="Courier New"/>
              <a:sym typeface="Courier New"/>
            </a:endParaRPr>
          </a:p>
          <a:p>
            <a:pPr marL="0" marR="0" lvl="0" indent="0" algn="r" rtl="0">
              <a:lnSpc>
                <a:spcPct val="15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03</a:t>
            </a:r>
            <a:endParaRPr sz="1600" b="1" i="0" u="none" strike="noStrike" cap="none">
              <a:solidFill>
                <a:srgbClr val="000000"/>
              </a:solidFill>
              <a:latin typeface="Courier New"/>
              <a:ea typeface="Courier New"/>
              <a:cs typeface="Courier New"/>
              <a:sym typeface="Courier New"/>
            </a:endParaRPr>
          </a:p>
          <a:p>
            <a:pPr marL="0" marR="0" lvl="0" indent="0" algn="r" rtl="0">
              <a:lnSpc>
                <a:spcPct val="15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04</a:t>
            </a:r>
            <a:endParaRPr sz="1600" b="1" i="0" u="none" strike="noStrike" cap="none">
              <a:solidFill>
                <a:srgbClr val="000000"/>
              </a:solidFill>
              <a:latin typeface="Courier New"/>
              <a:ea typeface="Courier New"/>
              <a:cs typeface="Courier New"/>
              <a:sym typeface="Courier New"/>
            </a:endParaRPr>
          </a:p>
          <a:p>
            <a:pPr marL="0" marR="0" lvl="0" indent="0" algn="r" rtl="0">
              <a:lnSpc>
                <a:spcPct val="15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05</a:t>
            </a:r>
            <a:endParaRPr sz="1600" b="1" i="0" u="none" strike="noStrike" cap="none">
              <a:solidFill>
                <a:srgbClr val="000000"/>
              </a:solidFill>
              <a:latin typeface="Courier New"/>
              <a:ea typeface="Courier New"/>
              <a:cs typeface="Courier New"/>
              <a:sym typeface="Courier New"/>
            </a:endParaRPr>
          </a:p>
        </p:txBody>
      </p:sp>
      <p:sp>
        <p:nvSpPr>
          <p:cNvPr id="671" name="Google Shape;671;p77"/>
          <p:cNvSpPr/>
          <p:nvPr/>
        </p:nvSpPr>
        <p:spPr>
          <a:xfrm>
            <a:off x="6319400" y="2740400"/>
            <a:ext cx="1570800" cy="272100"/>
          </a:xfrm>
          <a:prstGeom prst="rect">
            <a:avLst/>
          </a:prstGeom>
          <a:solidFill>
            <a:srgbClr val="CCCCCC"/>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RAM</a:t>
            </a:r>
            <a:endParaRPr sz="1400" b="1" i="0" u="none" strike="noStrike" cap="none">
              <a:solidFill>
                <a:srgbClr val="000000"/>
              </a:solidFill>
              <a:latin typeface="Calibri"/>
              <a:ea typeface="Calibri"/>
              <a:cs typeface="Calibri"/>
              <a:sym typeface="Calibri"/>
            </a:endParaRPr>
          </a:p>
        </p:txBody>
      </p:sp>
      <p:sp>
        <p:nvSpPr>
          <p:cNvPr id="672" name="Google Shape;672;p77"/>
          <p:cNvSpPr/>
          <p:nvPr/>
        </p:nvSpPr>
        <p:spPr>
          <a:xfrm>
            <a:off x="6319400" y="3012500"/>
            <a:ext cx="492600" cy="421200"/>
          </a:xfrm>
          <a:prstGeom prst="rect">
            <a:avLst/>
          </a:prstGeom>
          <a:solidFill>
            <a:srgbClr val="EFEFEF"/>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en-US" sz="1800" b="1" i="0" u="none" strike="noStrike" cap="none">
                <a:solidFill>
                  <a:srgbClr val="000000"/>
                </a:solidFill>
                <a:latin typeface="Courier New"/>
                <a:ea typeface="Courier New"/>
                <a:cs typeface="Courier New"/>
                <a:sym typeface="Courier New"/>
              </a:rPr>
              <a:t>0</a:t>
            </a:r>
            <a:endParaRPr sz="1800" b="1" i="0" u="none" strike="noStrike" cap="none">
              <a:solidFill>
                <a:srgbClr val="000000"/>
              </a:solidFill>
              <a:latin typeface="Courier New"/>
              <a:ea typeface="Courier New"/>
              <a:cs typeface="Courier New"/>
              <a:sym typeface="Courier New"/>
            </a:endParaRPr>
          </a:p>
        </p:txBody>
      </p:sp>
      <p:sp>
        <p:nvSpPr>
          <p:cNvPr id="673" name="Google Shape;673;p77"/>
          <p:cNvSpPr/>
          <p:nvPr/>
        </p:nvSpPr>
        <p:spPr>
          <a:xfrm>
            <a:off x="6319400" y="3416400"/>
            <a:ext cx="492600" cy="421200"/>
          </a:xfrm>
          <a:prstGeom prst="rect">
            <a:avLst/>
          </a:prstGeom>
          <a:solidFill>
            <a:srgbClr val="EFEFEF"/>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en-US" sz="1800" b="1" i="0" u="none" strike="noStrike" cap="none">
                <a:solidFill>
                  <a:srgbClr val="000000"/>
                </a:solidFill>
                <a:latin typeface="Courier New"/>
                <a:ea typeface="Courier New"/>
                <a:cs typeface="Courier New"/>
                <a:sym typeface="Courier New"/>
              </a:rPr>
              <a:t>1</a:t>
            </a:r>
            <a:endParaRPr sz="1800" b="1" i="0" u="none" strike="noStrike" cap="none">
              <a:solidFill>
                <a:srgbClr val="000000"/>
              </a:solidFill>
              <a:latin typeface="Courier New"/>
              <a:ea typeface="Courier New"/>
              <a:cs typeface="Courier New"/>
              <a:sym typeface="Courier New"/>
            </a:endParaRPr>
          </a:p>
        </p:txBody>
      </p:sp>
      <p:sp>
        <p:nvSpPr>
          <p:cNvPr id="674" name="Google Shape;674;p77"/>
          <p:cNvSpPr/>
          <p:nvPr/>
        </p:nvSpPr>
        <p:spPr>
          <a:xfrm>
            <a:off x="6319400" y="3837600"/>
            <a:ext cx="492600" cy="421200"/>
          </a:xfrm>
          <a:prstGeom prst="rect">
            <a:avLst/>
          </a:prstGeom>
          <a:solidFill>
            <a:srgbClr val="EFEFEF"/>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en-US" sz="1800" b="1" i="0" u="none" strike="noStrike" cap="none">
                <a:solidFill>
                  <a:srgbClr val="000000"/>
                </a:solidFill>
                <a:latin typeface="Courier New"/>
                <a:ea typeface="Courier New"/>
                <a:cs typeface="Courier New"/>
                <a:sym typeface="Courier New"/>
              </a:rPr>
              <a:t>2</a:t>
            </a:r>
            <a:endParaRPr sz="1800" b="1" i="0" u="none" strike="noStrike" cap="none">
              <a:solidFill>
                <a:srgbClr val="000000"/>
              </a:solidFill>
              <a:latin typeface="Courier New"/>
              <a:ea typeface="Courier New"/>
              <a:cs typeface="Courier New"/>
              <a:sym typeface="Courier New"/>
            </a:endParaRPr>
          </a:p>
        </p:txBody>
      </p:sp>
      <p:sp>
        <p:nvSpPr>
          <p:cNvPr id="675" name="Google Shape;675;p77"/>
          <p:cNvSpPr/>
          <p:nvPr/>
        </p:nvSpPr>
        <p:spPr>
          <a:xfrm>
            <a:off x="6812000" y="3012500"/>
            <a:ext cx="1078200" cy="421200"/>
          </a:xfrm>
          <a:prstGeom prst="rect">
            <a:avLst/>
          </a:prstGeom>
          <a:solidFill>
            <a:srgbClr val="EFEFEF"/>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rgbClr val="000000"/>
                </a:solidFill>
                <a:latin typeface="Courier New"/>
                <a:ea typeface="Courier New"/>
                <a:cs typeface="Courier New"/>
                <a:sym typeface="Courier New"/>
              </a:rPr>
              <a:t>?</a:t>
            </a:r>
            <a:endParaRPr sz="2000" b="1" i="0" u="none" strike="noStrike" cap="none">
              <a:solidFill>
                <a:srgbClr val="000000"/>
              </a:solidFill>
              <a:latin typeface="Courier New"/>
              <a:ea typeface="Courier New"/>
              <a:cs typeface="Courier New"/>
              <a:sym typeface="Courier New"/>
            </a:endParaRPr>
          </a:p>
        </p:txBody>
      </p:sp>
      <p:sp>
        <p:nvSpPr>
          <p:cNvPr id="676" name="Google Shape;676;p77"/>
          <p:cNvSpPr/>
          <p:nvPr/>
        </p:nvSpPr>
        <p:spPr>
          <a:xfrm>
            <a:off x="6812000" y="3416400"/>
            <a:ext cx="1078200" cy="421200"/>
          </a:xfrm>
          <a:prstGeom prst="rect">
            <a:avLst/>
          </a:prstGeom>
          <a:solidFill>
            <a:srgbClr val="EFEFEF"/>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rgbClr val="000000"/>
                </a:solidFill>
                <a:latin typeface="Courier New"/>
                <a:ea typeface="Courier New"/>
                <a:cs typeface="Courier New"/>
                <a:sym typeface="Courier New"/>
              </a:rPr>
              <a:t>?</a:t>
            </a:r>
            <a:endParaRPr sz="2000" b="1" i="0" u="none" strike="noStrike" cap="none">
              <a:solidFill>
                <a:srgbClr val="000000"/>
              </a:solidFill>
              <a:latin typeface="Courier New"/>
              <a:ea typeface="Courier New"/>
              <a:cs typeface="Courier New"/>
              <a:sym typeface="Courier New"/>
            </a:endParaRPr>
          </a:p>
        </p:txBody>
      </p:sp>
      <p:sp>
        <p:nvSpPr>
          <p:cNvPr id="677" name="Google Shape;677;p77"/>
          <p:cNvSpPr/>
          <p:nvPr/>
        </p:nvSpPr>
        <p:spPr>
          <a:xfrm>
            <a:off x="6812000" y="3837600"/>
            <a:ext cx="1078200" cy="421200"/>
          </a:xfrm>
          <a:prstGeom prst="rect">
            <a:avLst/>
          </a:prstGeom>
          <a:solidFill>
            <a:srgbClr val="EFEFEF"/>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rgbClr val="000000"/>
                </a:solidFill>
                <a:latin typeface="Courier New"/>
                <a:ea typeface="Courier New"/>
                <a:cs typeface="Courier New"/>
                <a:sym typeface="Courier New"/>
              </a:rPr>
              <a:t>56</a:t>
            </a:r>
            <a:endParaRPr sz="2000" b="1" i="0" u="none" strike="noStrike" cap="none">
              <a:solidFill>
                <a:srgbClr val="000000"/>
              </a:solidFill>
              <a:latin typeface="Courier New"/>
              <a:ea typeface="Courier New"/>
              <a:cs typeface="Courier New"/>
              <a:sym typeface="Courier New"/>
            </a:endParaRPr>
          </a:p>
        </p:txBody>
      </p:sp>
      <p:sp>
        <p:nvSpPr>
          <p:cNvPr id="678" name="Google Shape;678;p77"/>
          <p:cNvSpPr/>
          <p:nvPr/>
        </p:nvSpPr>
        <p:spPr>
          <a:xfrm>
            <a:off x="6319400" y="4241500"/>
            <a:ext cx="1570800" cy="421200"/>
          </a:xfrm>
          <a:prstGeom prst="rect">
            <a:avLst/>
          </a:prstGeom>
          <a:solidFill>
            <a:srgbClr val="EFEFEF"/>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rgbClr val="000000"/>
                </a:solidFill>
                <a:latin typeface="Courier New"/>
                <a:ea typeface="Courier New"/>
                <a:cs typeface="Courier New"/>
                <a:sym typeface="Courier New"/>
              </a:rPr>
              <a:t>...</a:t>
            </a:r>
            <a:endParaRPr sz="2000" b="1" i="0" u="none" strike="noStrike" cap="none">
              <a:solidFill>
                <a:srgbClr val="000000"/>
              </a:solidFill>
              <a:latin typeface="Courier New"/>
              <a:ea typeface="Courier New"/>
              <a:cs typeface="Courier New"/>
              <a:sym typeface="Courier New"/>
            </a:endParaRPr>
          </a:p>
        </p:txBody>
      </p:sp>
      <p:sp>
        <p:nvSpPr>
          <p:cNvPr id="679" name="Google Shape;679;p77"/>
          <p:cNvSpPr/>
          <p:nvPr/>
        </p:nvSpPr>
        <p:spPr>
          <a:xfrm>
            <a:off x="3994100" y="5035048"/>
            <a:ext cx="1078200" cy="272100"/>
          </a:xfrm>
          <a:prstGeom prst="rect">
            <a:avLst/>
          </a:prstGeom>
          <a:solidFill>
            <a:srgbClr val="CCCCCC"/>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A Register</a:t>
            </a:r>
            <a:endParaRPr sz="1400" b="1" i="0" u="none" strike="noStrike" cap="none">
              <a:solidFill>
                <a:srgbClr val="000000"/>
              </a:solidFill>
              <a:latin typeface="Calibri"/>
              <a:ea typeface="Calibri"/>
              <a:cs typeface="Calibri"/>
              <a:sym typeface="Calibri"/>
            </a:endParaRPr>
          </a:p>
        </p:txBody>
      </p:sp>
      <p:sp>
        <p:nvSpPr>
          <p:cNvPr id="680" name="Google Shape;680;p77"/>
          <p:cNvSpPr/>
          <p:nvPr/>
        </p:nvSpPr>
        <p:spPr>
          <a:xfrm>
            <a:off x="3994100" y="5307148"/>
            <a:ext cx="1078200" cy="522300"/>
          </a:xfrm>
          <a:prstGeom prst="rect">
            <a:avLst/>
          </a:prstGeom>
          <a:solidFill>
            <a:srgbClr val="EFEFEF"/>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rgbClr val="000000"/>
                </a:solidFill>
                <a:latin typeface="Courier New"/>
                <a:ea typeface="Courier New"/>
                <a:cs typeface="Courier New"/>
                <a:sym typeface="Courier New"/>
              </a:rPr>
              <a:t>0</a:t>
            </a:r>
            <a:endParaRPr sz="2000" b="1" i="0" u="none" strike="noStrike" cap="none">
              <a:solidFill>
                <a:srgbClr val="000000"/>
              </a:solidFill>
              <a:latin typeface="Courier New"/>
              <a:ea typeface="Courier New"/>
              <a:cs typeface="Courier New"/>
              <a:sym typeface="Courier New"/>
            </a:endParaRPr>
          </a:p>
        </p:txBody>
      </p:sp>
      <p:sp>
        <p:nvSpPr>
          <p:cNvPr id="681" name="Google Shape;681;p77"/>
          <p:cNvSpPr/>
          <p:nvPr/>
        </p:nvSpPr>
        <p:spPr>
          <a:xfrm>
            <a:off x="5156750" y="5035048"/>
            <a:ext cx="1078200" cy="272100"/>
          </a:xfrm>
          <a:prstGeom prst="rect">
            <a:avLst/>
          </a:prstGeom>
          <a:solidFill>
            <a:srgbClr val="CCCCCC"/>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D Register</a:t>
            </a:r>
            <a:endParaRPr sz="1400" b="1" i="0" u="none" strike="noStrike" cap="none">
              <a:solidFill>
                <a:srgbClr val="000000"/>
              </a:solidFill>
              <a:latin typeface="Calibri"/>
              <a:ea typeface="Calibri"/>
              <a:cs typeface="Calibri"/>
              <a:sym typeface="Calibri"/>
            </a:endParaRPr>
          </a:p>
        </p:txBody>
      </p:sp>
      <p:sp>
        <p:nvSpPr>
          <p:cNvPr id="682" name="Google Shape;682;p77"/>
          <p:cNvSpPr/>
          <p:nvPr/>
        </p:nvSpPr>
        <p:spPr>
          <a:xfrm>
            <a:off x="5156750" y="5307148"/>
            <a:ext cx="1078200" cy="522300"/>
          </a:xfrm>
          <a:prstGeom prst="rect">
            <a:avLst/>
          </a:prstGeom>
          <a:solidFill>
            <a:srgbClr val="EFEFEF"/>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rgbClr val="000000"/>
                </a:solidFill>
                <a:latin typeface="Courier New"/>
                <a:ea typeface="Courier New"/>
                <a:cs typeface="Courier New"/>
                <a:sym typeface="Courier New"/>
              </a:rPr>
              <a:t>56</a:t>
            </a:r>
            <a:endParaRPr sz="2000" b="1" i="0" u="none" strike="noStrike" cap="none">
              <a:solidFill>
                <a:srgbClr val="000000"/>
              </a:solidFill>
              <a:latin typeface="Courier New"/>
              <a:ea typeface="Courier New"/>
              <a:cs typeface="Courier New"/>
              <a:sym typeface="Courier New"/>
            </a:endParaRPr>
          </a:p>
        </p:txBody>
      </p:sp>
      <p:cxnSp>
        <p:nvCxnSpPr>
          <p:cNvPr id="683" name="Google Shape;683;p77"/>
          <p:cNvCxnSpPr>
            <a:stCxn id="680" idx="1"/>
          </p:cNvCxnSpPr>
          <p:nvPr/>
        </p:nvCxnSpPr>
        <p:spPr>
          <a:xfrm rot="10800000">
            <a:off x="1865000" y="4764298"/>
            <a:ext cx="2129100" cy="804000"/>
          </a:xfrm>
          <a:prstGeom prst="bentConnector3">
            <a:avLst>
              <a:gd name="adj1" fmla="val 13766"/>
            </a:avLst>
          </a:prstGeom>
          <a:noFill/>
          <a:ln w="28575" cap="flat" cmpd="sng">
            <a:solidFill>
              <a:srgbClr val="990000"/>
            </a:solidFill>
            <a:prstDash val="solid"/>
            <a:round/>
            <a:headEnd type="none" w="sm" len="sm"/>
            <a:tailEnd type="stealth" w="med" len="med"/>
          </a:ln>
        </p:spPr>
      </p:cxnSp>
      <p:sp>
        <p:nvSpPr>
          <p:cNvPr id="684" name="Google Shape;684;p77"/>
          <p:cNvSpPr txBox="1"/>
          <p:nvPr/>
        </p:nvSpPr>
        <p:spPr>
          <a:xfrm>
            <a:off x="3455300" y="5829448"/>
            <a:ext cx="3649500" cy="5223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600"/>
              <a:buFont typeface="Arial"/>
              <a:buNone/>
            </a:pPr>
            <a:r>
              <a:rPr lang="en-US" sz="1600" b="0" i="0" u="none" strike="noStrike" cap="none" dirty="0">
                <a:solidFill>
                  <a:srgbClr val="000000"/>
                </a:solidFill>
                <a:latin typeface="Calibri"/>
                <a:ea typeface="Calibri"/>
                <a:cs typeface="Calibri"/>
                <a:sym typeface="Calibri"/>
              </a:rPr>
              <a:t>(Will jump to instruction 0, since D &gt; 0)</a:t>
            </a:r>
            <a:endParaRPr sz="1600" b="0" i="0" u="none" strike="noStrike" cap="none" dirty="0">
              <a:solidFill>
                <a:srgbClr val="000000"/>
              </a:solidFill>
              <a:latin typeface="Calibri"/>
              <a:ea typeface="Calibri"/>
              <a:cs typeface="Calibri"/>
              <a:sym typeface="Calibri"/>
            </a:endParaRPr>
          </a:p>
        </p:txBody>
      </p:sp>
      <p:sp>
        <p:nvSpPr>
          <p:cNvPr id="685" name="Google Shape;685;p77"/>
          <p:cNvSpPr/>
          <p:nvPr/>
        </p:nvSpPr>
        <p:spPr>
          <a:xfrm>
            <a:off x="3994100" y="3436254"/>
            <a:ext cx="1078200" cy="272100"/>
          </a:xfrm>
          <a:prstGeom prst="rect">
            <a:avLst/>
          </a:prstGeom>
          <a:solidFill>
            <a:srgbClr val="CCCCCC"/>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A Register</a:t>
            </a:r>
            <a:endParaRPr sz="1400" b="1" i="0" u="none" strike="noStrike" cap="none">
              <a:solidFill>
                <a:srgbClr val="000000"/>
              </a:solidFill>
              <a:latin typeface="Calibri"/>
              <a:ea typeface="Calibri"/>
              <a:cs typeface="Calibri"/>
              <a:sym typeface="Calibri"/>
            </a:endParaRPr>
          </a:p>
        </p:txBody>
      </p:sp>
      <p:sp>
        <p:nvSpPr>
          <p:cNvPr id="686" name="Google Shape;686;p77"/>
          <p:cNvSpPr/>
          <p:nvPr/>
        </p:nvSpPr>
        <p:spPr>
          <a:xfrm>
            <a:off x="3994100" y="3708354"/>
            <a:ext cx="1078200" cy="522300"/>
          </a:xfrm>
          <a:prstGeom prst="rect">
            <a:avLst/>
          </a:prstGeom>
          <a:solidFill>
            <a:srgbClr val="EFEFEF"/>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rgbClr val="000000"/>
                </a:solidFill>
                <a:latin typeface="Courier New"/>
                <a:ea typeface="Courier New"/>
                <a:cs typeface="Courier New"/>
                <a:sym typeface="Courier New"/>
              </a:rPr>
              <a:t>2</a:t>
            </a:r>
            <a:endParaRPr sz="2000" b="1" i="0" u="none" strike="noStrike" cap="none">
              <a:solidFill>
                <a:srgbClr val="000000"/>
              </a:solidFill>
              <a:latin typeface="Courier New"/>
              <a:ea typeface="Courier New"/>
              <a:cs typeface="Courier New"/>
              <a:sym typeface="Courier New"/>
            </a:endParaRPr>
          </a:p>
        </p:txBody>
      </p:sp>
      <p:sp>
        <p:nvSpPr>
          <p:cNvPr id="687" name="Google Shape;687;p77"/>
          <p:cNvSpPr/>
          <p:nvPr/>
        </p:nvSpPr>
        <p:spPr>
          <a:xfrm>
            <a:off x="5156750" y="3436254"/>
            <a:ext cx="1078200" cy="272100"/>
          </a:xfrm>
          <a:prstGeom prst="rect">
            <a:avLst/>
          </a:prstGeom>
          <a:solidFill>
            <a:srgbClr val="CCCCCC"/>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D Register</a:t>
            </a:r>
            <a:endParaRPr sz="1400" b="1" i="0" u="none" strike="noStrike" cap="none">
              <a:solidFill>
                <a:srgbClr val="000000"/>
              </a:solidFill>
              <a:latin typeface="Calibri"/>
              <a:ea typeface="Calibri"/>
              <a:cs typeface="Calibri"/>
              <a:sym typeface="Calibri"/>
            </a:endParaRPr>
          </a:p>
        </p:txBody>
      </p:sp>
      <p:sp>
        <p:nvSpPr>
          <p:cNvPr id="688" name="Google Shape;688;p77"/>
          <p:cNvSpPr/>
          <p:nvPr/>
        </p:nvSpPr>
        <p:spPr>
          <a:xfrm>
            <a:off x="5156750" y="3708354"/>
            <a:ext cx="1078200" cy="522300"/>
          </a:xfrm>
          <a:prstGeom prst="rect">
            <a:avLst/>
          </a:prstGeom>
          <a:solidFill>
            <a:srgbClr val="EFEFEF"/>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rgbClr val="000000"/>
                </a:solidFill>
                <a:latin typeface="Courier New"/>
                <a:ea typeface="Courier New"/>
                <a:cs typeface="Courier New"/>
                <a:sym typeface="Courier New"/>
              </a:rPr>
              <a:t>56</a:t>
            </a:r>
            <a:endParaRPr sz="2000" b="1" i="0" u="none" strike="noStrike" cap="none">
              <a:solidFill>
                <a:srgbClr val="000000"/>
              </a:solidFill>
              <a:latin typeface="Courier New"/>
              <a:ea typeface="Courier New"/>
              <a:cs typeface="Courier New"/>
              <a:sym typeface="Courier New"/>
            </a:endParaRPr>
          </a:p>
        </p:txBody>
      </p:sp>
      <p:cxnSp>
        <p:nvCxnSpPr>
          <p:cNvPr id="689" name="Google Shape;689;p77"/>
          <p:cNvCxnSpPr>
            <a:stCxn id="686" idx="1"/>
          </p:cNvCxnSpPr>
          <p:nvPr/>
        </p:nvCxnSpPr>
        <p:spPr>
          <a:xfrm flipH="1">
            <a:off x="1865000" y="3969504"/>
            <a:ext cx="2129100" cy="428100"/>
          </a:xfrm>
          <a:prstGeom prst="bentConnector3">
            <a:avLst>
              <a:gd name="adj1" fmla="val 12854"/>
            </a:avLst>
          </a:prstGeom>
          <a:noFill/>
          <a:ln w="28575" cap="flat" cmpd="sng">
            <a:solidFill>
              <a:srgbClr val="990000"/>
            </a:solidFill>
            <a:prstDash val="solid"/>
            <a:round/>
            <a:headEnd type="none" w="sm" len="sm"/>
            <a:tailEnd type="stealth" w="med" len="med"/>
          </a:ln>
        </p:spPr>
      </p:cxnSp>
      <p:sp>
        <p:nvSpPr>
          <p:cNvPr id="690" name="Google Shape;690;p77"/>
          <p:cNvSpPr/>
          <p:nvPr/>
        </p:nvSpPr>
        <p:spPr>
          <a:xfrm>
            <a:off x="3994100" y="1697022"/>
            <a:ext cx="1078200" cy="272100"/>
          </a:xfrm>
          <a:prstGeom prst="rect">
            <a:avLst/>
          </a:prstGeom>
          <a:solidFill>
            <a:srgbClr val="CCCCCC"/>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A Register</a:t>
            </a:r>
            <a:endParaRPr sz="1400" b="1" i="0" u="none" strike="noStrike" cap="none">
              <a:solidFill>
                <a:srgbClr val="000000"/>
              </a:solidFill>
              <a:latin typeface="Calibri"/>
              <a:ea typeface="Calibri"/>
              <a:cs typeface="Calibri"/>
              <a:sym typeface="Calibri"/>
            </a:endParaRPr>
          </a:p>
        </p:txBody>
      </p:sp>
      <p:sp>
        <p:nvSpPr>
          <p:cNvPr id="691" name="Google Shape;691;p77"/>
          <p:cNvSpPr/>
          <p:nvPr/>
        </p:nvSpPr>
        <p:spPr>
          <a:xfrm>
            <a:off x="3994100" y="1969122"/>
            <a:ext cx="1078200" cy="522300"/>
          </a:xfrm>
          <a:prstGeom prst="rect">
            <a:avLst/>
          </a:prstGeom>
          <a:solidFill>
            <a:srgbClr val="EFEFEF"/>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rgbClr val="000000"/>
                </a:solidFill>
                <a:latin typeface="Courier New"/>
                <a:ea typeface="Courier New"/>
                <a:cs typeface="Courier New"/>
                <a:sym typeface="Courier New"/>
              </a:rPr>
              <a:t>55</a:t>
            </a:r>
            <a:endParaRPr sz="2000" b="1" i="0" u="none" strike="noStrike" cap="none">
              <a:solidFill>
                <a:srgbClr val="000000"/>
              </a:solidFill>
              <a:latin typeface="Courier New"/>
              <a:ea typeface="Courier New"/>
              <a:cs typeface="Courier New"/>
              <a:sym typeface="Courier New"/>
            </a:endParaRPr>
          </a:p>
        </p:txBody>
      </p:sp>
      <p:sp>
        <p:nvSpPr>
          <p:cNvPr id="692" name="Google Shape;692;p77"/>
          <p:cNvSpPr/>
          <p:nvPr/>
        </p:nvSpPr>
        <p:spPr>
          <a:xfrm>
            <a:off x="5156750" y="1697022"/>
            <a:ext cx="1078200" cy="272100"/>
          </a:xfrm>
          <a:prstGeom prst="rect">
            <a:avLst/>
          </a:prstGeom>
          <a:solidFill>
            <a:srgbClr val="CCCCCC"/>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D Register</a:t>
            </a:r>
            <a:endParaRPr sz="1400" b="1" i="0" u="none" strike="noStrike" cap="none">
              <a:solidFill>
                <a:srgbClr val="000000"/>
              </a:solidFill>
              <a:latin typeface="Calibri"/>
              <a:ea typeface="Calibri"/>
              <a:cs typeface="Calibri"/>
              <a:sym typeface="Calibri"/>
            </a:endParaRPr>
          </a:p>
        </p:txBody>
      </p:sp>
      <p:sp>
        <p:nvSpPr>
          <p:cNvPr id="693" name="Google Shape;693;p77"/>
          <p:cNvSpPr/>
          <p:nvPr/>
        </p:nvSpPr>
        <p:spPr>
          <a:xfrm>
            <a:off x="5156750" y="1969122"/>
            <a:ext cx="1078200" cy="522300"/>
          </a:xfrm>
          <a:prstGeom prst="rect">
            <a:avLst/>
          </a:prstGeom>
          <a:solidFill>
            <a:srgbClr val="EFEFEF"/>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rgbClr val="000000"/>
                </a:solidFill>
                <a:latin typeface="Courier New"/>
                <a:ea typeface="Courier New"/>
                <a:cs typeface="Courier New"/>
                <a:sym typeface="Courier New"/>
              </a:rPr>
              <a:t>56</a:t>
            </a:r>
            <a:endParaRPr sz="2000" b="1" i="0" u="none" strike="noStrike" cap="none">
              <a:solidFill>
                <a:srgbClr val="000000"/>
              </a:solidFill>
              <a:latin typeface="Courier New"/>
              <a:ea typeface="Courier New"/>
              <a:cs typeface="Courier New"/>
              <a:sym typeface="Courier New"/>
            </a:endParaRPr>
          </a:p>
        </p:txBody>
      </p:sp>
      <p:cxnSp>
        <p:nvCxnSpPr>
          <p:cNvPr id="694" name="Google Shape;694;p77"/>
          <p:cNvCxnSpPr>
            <a:stCxn id="691" idx="1"/>
          </p:cNvCxnSpPr>
          <p:nvPr/>
        </p:nvCxnSpPr>
        <p:spPr>
          <a:xfrm flipH="1">
            <a:off x="1874900" y="2230272"/>
            <a:ext cx="2119200" cy="1441200"/>
          </a:xfrm>
          <a:prstGeom prst="bentConnector3">
            <a:avLst>
              <a:gd name="adj1" fmla="val 11429"/>
            </a:avLst>
          </a:prstGeom>
          <a:noFill/>
          <a:ln w="28575" cap="flat" cmpd="sng">
            <a:solidFill>
              <a:srgbClr val="990000"/>
            </a:solidFill>
            <a:prstDash val="solid"/>
            <a:round/>
            <a:headEnd type="none" w="sm" len="sm"/>
            <a:tailEnd type="stealth" w="med" len="med"/>
          </a:ln>
        </p:spPr>
      </p:cxn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Shape 706"/>
        <p:cNvGrpSpPr/>
        <p:nvPr/>
      </p:nvGrpSpPr>
      <p:grpSpPr>
        <a:xfrm>
          <a:off x="0" y="0"/>
          <a:ext cx="0" cy="0"/>
          <a:chOff x="0" y="0"/>
          <a:chExt cx="0" cy="0"/>
        </a:xfrm>
      </p:grpSpPr>
      <p:sp>
        <p:nvSpPr>
          <p:cNvPr id="707" name="Google Shape;707;p79"/>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Post-Lecture 7 Reminders</a:t>
            </a:r>
            <a:endParaRPr dirty="0"/>
          </a:p>
        </p:txBody>
      </p:sp>
      <p:sp>
        <p:nvSpPr>
          <p:cNvPr id="708" name="Google Shape;708;p79"/>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We will explore Hack Assembly in lecture this Thursday!</a:t>
            </a:r>
            <a:endParaRPr dirty="0"/>
          </a:p>
          <a:p>
            <a:pPr marL="356616" lvl="1" indent="0">
              <a:buNone/>
            </a:pPr>
            <a:endParaRPr dirty="0"/>
          </a:p>
          <a:p>
            <a:pPr marL="347472" lvl="0" indent="-347472"/>
            <a:r>
              <a:rPr lang="en-US" b="1" dirty="0"/>
              <a:t>Project 4 due this Thursday (4/20) at 11:59pm</a:t>
            </a:r>
          </a:p>
          <a:p>
            <a:pPr marL="356616" lvl="1" indent="0">
              <a:buNone/>
            </a:pPr>
            <a:endParaRPr dirty="0"/>
          </a:p>
          <a:p>
            <a:pPr marL="347472" lvl="0" indent="-347472" algn="l" rtl="0">
              <a:lnSpc>
                <a:spcPct val="110000"/>
              </a:lnSpc>
              <a:spcBef>
                <a:spcPts val="440"/>
              </a:spcBef>
              <a:spcAft>
                <a:spcPts val="0"/>
              </a:spcAft>
              <a:buSzPts val="2080"/>
              <a:buFont typeface="Noto Sans Symbols"/>
              <a:buChar char="❖"/>
            </a:pPr>
            <a:r>
              <a:rPr lang="en-US"/>
              <a:t>Preston </a:t>
            </a:r>
            <a:r>
              <a:rPr lang="en-US" dirty="0"/>
              <a:t>has office hours after class in </a:t>
            </a:r>
            <a:r>
              <a:rPr lang="en-US"/>
              <a:t>CSE2 152</a:t>
            </a:r>
            <a:endParaRPr lang="en-US" dirty="0"/>
          </a:p>
          <a:p>
            <a:pPr marL="640080" lvl="1" indent="-283464"/>
            <a:r>
              <a:rPr lang="en-US" dirty="0">
                <a:solidFill>
                  <a:schemeClr val="tx1"/>
                </a:solidFill>
              </a:rPr>
              <a:t>Feel free to post your questions on the Ed board as well</a:t>
            </a:r>
          </a:p>
          <a:p>
            <a:pPr marL="640080" lvl="1" indent="-283464"/>
            <a:endParaRPr lang="en-US" dirty="0">
              <a:solidFill>
                <a:schemeClr val="tx1"/>
              </a:solidFill>
            </a:endParaRPr>
          </a:p>
          <a:p>
            <a:pPr marL="347472" lvl="0" indent="-347472" algn="l" rtl="0">
              <a:lnSpc>
                <a:spcPct val="110000"/>
              </a:lnSpc>
              <a:spcBef>
                <a:spcPts val="440"/>
              </a:spcBef>
              <a:spcAft>
                <a:spcPts val="0"/>
              </a:spcAft>
              <a:buSzPts val="2080"/>
              <a:buFont typeface="Noto Sans Symbols"/>
              <a:buChar char="❖"/>
            </a:pPr>
            <a:r>
              <a:rPr lang="en-US" dirty="0"/>
              <a:t>Midterm exam coming up in around two weeks (5/4) during lecture time</a:t>
            </a:r>
          </a:p>
          <a:p>
            <a:pPr marL="640080" lvl="1" indent="-283464"/>
            <a:r>
              <a:rPr lang="en-US" dirty="0"/>
              <a:t>More details to come, along with metacognitive strategies for preparing for exams</a:t>
            </a:r>
          </a:p>
        </p:txBody>
      </p:sp>
      <p:sp>
        <p:nvSpPr>
          <p:cNvPr id="709" name="Google Shape;709;p79"/>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45</a:t>
            </a:fld>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pic>
        <p:nvPicPr>
          <p:cNvPr id="1026" name="Picture 2" descr="Bloom's Taxonomy">
            <a:extLst>
              <a:ext uri="{FF2B5EF4-FFF2-40B4-BE49-F238E27FC236}">
                <a16:creationId xmlns:a16="http://schemas.microsoft.com/office/drawing/2014/main" id="{81ED356A-4FD1-957B-C8B5-5B7AF735BF0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39236" y="3654426"/>
            <a:ext cx="5688281" cy="3202939"/>
          </a:xfrm>
          <a:prstGeom prst="rect">
            <a:avLst/>
          </a:prstGeom>
          <a:noFill/>
          <a:extLst>
            <a:ext uri="{909E8E84-426E-40DD-AFC4-6F175D3DCCD1}">
              <a14:hiddenFill xmlns:a14="http://schemas.microsoft.com/office/drawing/2010/main">
                <a:solidFill>
                  <a:srgbClr val="FFFFFF"/>
                </a:solidFill>
              </a14:hiddenFill>
            </a:ext>
          </a:extLst>
        </p:spPr>
      </p:pic>
      <p:sp>
        <p:nvSpPr>
          <p:cNvPr id="142" name="Google Shape;142;p27"/>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Bloom’s Taxonomy Discussion</a:t>
            </a:r>
            <a:endParaRPr dirty="0"/>
          </a:p>
        </p:txBody>
      </p:sp>
      <p:sp>
        <p:nvSpPr>
          <p:cNvPr id="143" name="Google Shape;143;p27"/>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0" lvl="0" indent="0" algn="l" rtl="0">
              <a:lnSpc>
                <a:spcPct val="110000"/>
              </a:lnSpc>
              <a:spcBef>
                <a:spcPts val="440"/>
              </a:spcBef>
              <a:spcAft>
                <a:spcPts val="0"/>
              </a:spcAft>
              <a:buSzPts val="2080"/>
              <a:buNone/>
            </a:pPr>
            <a:r>
              <a:rPr lang="en-US" dirty="0">
                <a:solidFill>
                  <a:schemeClr val="dk1"/>
                </a:solidFill>
              </a:rPr>
              <a:t>In groups, discuss the following points:</a:t>
            </a:r>
          </a:p>
          <a:p>
            <a:pPr marL="0" lvl="0" indent="0" algn="l" rtl="0">
              <a:lnSpc>
                <a:spcPct val="110000"/>
              </a:lnSpc>
              <a:spcBef>
                <a:spcPts val="440"/>
              </a:spcBef>
              <a:spcAft>
                <a:spcPts val="0"/>
              </a:spcAft>
              <a:buSzPts val="2080"/>
              <a:buNone/>
            </a:pPr>
            <a:endParaRPr lang="en-US" dirty="0">
              <a:solidFill>
                <a:schemeClr val="dk1"/>
              </a:solidFill>
            </a:endParaRPr>
          </a:p>
          <a:p>
            <a:pPr marL="347472" lvl="0" indent="-347472" algn="l" rtl="0">
              <a:lnSpc>
                <a:spcPct val="110000"/>
              </a:lnSpc>
              <a:spcBef>
                <a:spcPts val="440"/>
              </a:spcBef>
              <a:spcAft>
                <a:spcPts val="0"/>
              </a:spcAft>
              <a:buSzPts val="2080"/>
              <a:buFont typeface="Noto Sans Symbols"/>
              <a:buChar char="❖"/>
            </a:pPr>
            <a:r>
              <a:rPr lang="en-US" dirty="0">
                <a:solidFill>
                  <a:schemeClr val="dk1"/>
                </a:solidFill>
              </a:rPr>
              <a:t>Identify various aspects </a:t>
            </a:r>
            <a:r>
              <a:rPr lang="en-US" dirty="0"/>
              <a:t>of your academic responsibilities as a UW student (e.g., attending lecture) and categorize them in </a:t>
            </a:r>
            <a:r>
              <a:rPr lang="en-US" dirty="0">
                <a:solidFill>
                  <a:schemeClr val="dk1"/>
                </a:solidFill>
              </a:rPr>
              <a:t>one of the levels on Bloom’s Taxonomy</a:t>
            </a:r>
          </a:p>
          <a:p>
            <a:pPr marL="347472" lvl="0" indent="-347472" algn="l" rtl="0">
              <a:lnSpc>
                <a:spcPct val="110000"/>
              </a:lnSpc>
              <a:spcBef>
                <a:spcPts val="440"/>
              </a:spcBef>
              <a:spcAft>
                <a:spcPts val="0"/>
              </a:spcAft>
              <a:buSzPts val="2080"/>
              <a:buFont typeface="Noto Sans Symbols"/>
              <a:buChar char="❖"/>
            </a:pPr>
            <a:endParaRPr lang="en-US" dirty="0"/>
          </a:p>
          <a:p>
            <a:pPr marL="0" lvl="0" indent="0" algn="l" rtl="0">
              <a:lnSpc>
                <a:spcPct val="110000"/>
              </a:lnSpc>
              <a:spcBef>
                <a:spcPts val="440"/>
              </a:spcBef>
              <a:spcAft>
                <a:spcPts val="0"/>
              </a:spcAft>
              <a:buSzPts val="2080"/>
              <a:buNone/>
            </a:pPr>
            <a:endParaRPr lang="en-US" dirty="0">
              <a:solidFill>
                <a:schemeClr val="dk1"/>
              </a:solidFill>
            </a:endParaRPr>
          </a:p>
        </p:txBody>
      </p:sp>
      <p:sp>
        <p:nvSpPr>
          <p:cNvPr id="144" name="Google Shape;144;p27"/>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5</a:t>
            </a:fld>
            <a:endParaRPr/>
          </a:p>
        </p:txBody>
      </p:sp>
      <p:sp>
        <p:nvSpPr>
          <p:cNvPr id="4" name="Google Shape;143;p27">
            <a:extLst>
              <a:ext uri="{FF2B5EF4-FFF2-40B4-BE49-F238E27FC236}">
                <a16:creationId xmlns:a16="http://schemas.microsoft.com/office/drawing/2014/main" id="{FDA8FFDA-050D-557F-7BC6-7F7ED4A6503D}"/>
              </a:ext>
            </a:extLst>
          </p:cNvPr>
          <p:cNvSpPr txBox="1">
            <a:spLocks/>
          </p:cNvSpPr>
          <p:nvPr/>
        </p:nvSpPr>
        <p:spPr>
          <a:xfrm>
            <a:off x="396875" y="3692190"/>
            <a:ext cx="4175125" cy="4972050"/>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457200" marR="0" lvl="0" indent="-360680" algn="l" rtl="0">
              <a:lnSpc>
                <a:spcPct val="110000"/>
              </a:lnSpc>
              <a:spcBef>
                <a:spcPts val="440"/>
              </a:spcBef>
              <a:spcAft>
                <a:spcPts val="0"/>
              </a:spcAft>
              <a:buClr>
                <a:srgbClr val="4B2A85"/>
              </a:buClr>
              <a:buSzPts val="2080"/>
              <a:buFont typeface="Noto Sans Symbols"/>
              <a:buChar char="❖"/>
              <a:defRPr sz="2600" b="0" i="0" u="none" strike="noStrike" cap="none">
                <a:solidFill>
                  <a:schemeClr val="dk1"/>
                </a:solidFill>
                <a:latin typeface="Calibri"/>
                <a:ea typeface="Calibri"/>
                <a:cs typeface="Calibri"/>
                <a:sym typeface="Calibri"/>
              </a:defRPr>
            </a:lvl1pPr>
            <a:lvl2pPr marL="914400" marR="0" lvl="1" indent="-382269" algn="l" rtl="0">
              <a:lnSpc>
                <a:spcPct val="110000"/>
              </a:lnSpc>
              <a:spcBef>
                <a:spcPts val="24"/>
              </a:spcBef>
              <a:spcAft>
                <a:spcPts val="0"/>
              </a:spcAft>
              <a:buClr>
                <a:srgbClr val="4B2A85"/>
              </a:buClr>
              <a:buSzPts val="2420"/>
              <a:buFont typeface="Noto Sans Symbols"/>
              <a:buChar char="▪"/>
              <a:defRPr sz="2200" b="0" i="0" u="none" strike="noStrike" cap="none">
                <a:solidFill>
                  <a:schemeClr val="dk1"/>
                </a:solidFill>
                <a:latin typeface="Calibri"/>
                <a:ea typeface="Calibri"/>
                <a:cs typeface="Calibri"/>
                <a:sym typeface="Calibri"/>
              </a:defRPr>
            </a:lvl2pPr>
            <a:lvl3pPr marL="1371600" marR="0" lvl="2" indent="-368300" algn="l" rtl="0">
              <a:lnSpc>
                <a:spcPct val="110000"/>
              </a:lnSpc>
              <a:spcBef>
                <a:spcPts val="0"/>
              </a:spcBef>
              <a:spcAft>
                <a:spcPts val="0"/>
              </a:spcAft>
              <a:buClr>
                <a:srgbClr val="4B2A85"/>
              </a:buClr>
              <a:buSzPts val="22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100000"/>
              </a:lnSpc>
              <a:spcBef>
                <a:spcPts val="1200"/>
              </a:spcBef>
              <a:spcAft>
                <a:spcPts val="0"/>
              </a:spcAft>
              <a:buClr>
                <a:srgbClr val="4B2A85"/>
              </a:buClr>
              <a:buSzPts val="1800"/>
              <a:buFont typeface="Calibri"/>
              <a:buChar char="–"/>
              <a:defRPr sz="1800" b="0" i="0" u="none" strike="noStrike" cap="none">
                <a:solidFill>
                  <a:schemeClr val="dk1"/>
                </a:solidFill>
                <a:latin typeface="Calibri"/>
                <a:ea typeface="Calibri"/>
                <a:cs typeface="Calibri"/>
                <a:sym typeface="Calibri"/>
              </a:defRPr>
            </a:lvl4pPr>
            <a:lvl5pPr marL="2286000" marR="0" lvl="4" indent="-342900" algn="l" rtl="0">
              <a:lnSpc>
                <a:spcPct val="100000"/>
              </a:lnSpc>
              <a:spcBef>
                <a:spcPts val="360"/>
              </a:spcBef>
              <a:spcAft>
                <a:spcPts val="0"/>
              </a:spcAft>
              <a:buClr>
                <a:srgbClr val="4B2A85"/>
              </a:buClr>
              <a:buSzPts val="1800"/>
              <a:buFont typeface="Calibri"/>
              <a:buChar char="»"/>
              <a:defRPr sz="1800" b="0" i="0" u="none" strike="noStrike" cap="none">
                <a:solidFill>
                  <a:schemeClr val="dk1"/>
                </a:solidFill>
                <a:latin typeface="Calibri"/>
                <a:ea typeface="Calibri"/>
                <a:cs typeface="Calibri"/>
                <a:sym typeface="Calibri"/>
              </a:defRPr>
            </a:lvl5pPr>
            <a:lvl6pPr marL="2743200" marR="0" lvl="5" indent="-342900" algn="l" rtl="0">
              <a:lnSpc>
                <a:spcPct val="100000"/>
              </a:lnSpc>
              <a:spcBef>
                <a:spcPts val="360"/>
              </a:spcBef>
              <a:spcAft>
                <a:spcPts val="0"/>
              </a:spcAft>
              <a:buClr>
                <a:schemeClr val="dk1"/>
              </a:buClr>
              <a:buSzPts val="1800"/>
              <a:buFont typeface="Calibri"/>
              <a:buChar char="»"/>
              <a:defRPr sz="2000" b="0" i="0" u="none" strike="noStrike" cap="none">
                <a:solidFill>
                  <a:schemeClr val="dk1"/>
                </a:solidFill>
                <a:latin typeface="Calibri"/>
                <a:ea typeface="Calibri"/>
                <a:cs typeface="Calibri"/>
                <a:sym typeface="Calibri"/>
              </a:defRPr>
            </a:lvl6pPr>
            <a:lvl7pPr marL="3200400" marR="0" lvl="6" indent="-342900" algn="l" rtl="0">
              <a:lnSpc>
                <a:spcPct val="100000"/>
              </a:lnSpc>
              <a:spcBef>
                <a:spcPts val="360"/>
              </a:spcBef>
              <a:spcAft>
                <a:spcPts val="0"/>
              </a:spcAft>
              <a:buClr>
                <a:schemeClr val="dk1"/>
              </a:buClr>
              <a:buSzPts val="1800"/>
              <a:buFont typeface="Calibri"/>
              <a:buChar char="»"/>
              <a:defRPr sz="2000" b="0" i="0" u="none" strike="noStrike" cap="none">
                <a:solidFill>
                  <a:schemeClr val="dk1"/>
                </a:solidFill>
                <a:latin typeface="Calibri"/>
                <a:ea typeface="Calibri"/>
                <a:cs typeface="Calibri"/>
                <a:sym typeface="Calibri"/>
              </a:defRPr>
            </a:lvl7pPr>
            <a:lvl8pPr marL="3657600" marR="0" lvl="7" indent="-342900" algn="l" rtl="0">
              <a:lnSpc>
                <a:spcPct val="100000"/>
              </a:lnSpc>
              <a:spcBef>
                <a:spcPts val="360"/>
              </a:spcBef>
              <a:spcAft>
                <a:spcPts val="0"/>
              </a:spcAft>
              <a:buClr>
                <a:schemeClr val="dk1"/>
              </a:buClr>
              <a:buSzPts val="1800"/>
              <a:buFont typeface="Calibri"/>
              <a:buChar char="»"/>
              <a:defRPr sz="2000" b="0" i="0" u="none" strike="noStrike" cap="none">
                <a:solidFill>
                  <a:schemeClr val="dk1"/>
                </a:solidFill>
                <a:latin typeface="Calibri"/>
                <a:ea typeface="Calibri"/>
                <a:cs typeface="Calibri"/>
                <a:sym typeface="Calibri"/>
              </a:defRPr>
            </a:lvl8pPr>
            <a:lvl9pPr marL="4114800" marR="0" lvl="8" indent="-342900" algn="l" rtl="0">
              <a:lnSpc>
                <a:spcPct val="100000"/>
              </a:lnSpc>
              <a:spcBef>
                <a:spcPts val="360"/>
              </a:spcBef>
              <a:spcAft>
                <a:spcPts val="0"/>
              </a:spcAft>
              <a:buClr>
                <a:schemeClr val="dk1"/>
              </a:buClr>
              <a:buSzPts val="1800"/>
              <a:buFont typeface="Calibri"/>
              <a:buChar char="»"/>
              <a:defRPr sz="2000" b="0" i="0" u="none" strike="noStrike" cap="none">
                <a:solidFill>
                  <a:schemeClr val="dk1"/>
                </a:solidFill>
                <a:latin typeface="Calibri"/>
                <a:ea typeface="Calibri"/>
                <a:cs typeface="Calibri"/>
                <a:sym typeface="Calibri"/>
              </a:defRPr>
            </a:lvl9pPr>
          </a:lstStyle>
          <a:p>
            <a:pPr marL="347472" indent="-347472"/>
            <a:endParaRPr lang="en-US" dirty="0"/>
          </a:p>
          <a:p>
            <a:pPr marL="347472" indent="-347472"/>
            <a:r>
              <a:rPr lang="en-US" dirty="0"/>
              <a:t>Discuss how you can practically engage in higher-order levels of thinking in Bloom’s Taxonomy</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3" name="Google Shape;103;p34"/>
          <p:cNvSpPr txBox="1">
            <a:spLocks noGrp="1"/>
          </p:cNvSpPr>
          <p:nvPr>
            <p:ph type="title"/>
          </p:nvPr>
        </p:nvSpPr>
        <p:spPr>
          <a:xfrm>
            <a:off x="357018" y="435678"/>
            <a:ext cx="8406000"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Cornell Note Taking Method</a:t>
            </a:r>
            <a:endParaRPr/>
          </a:p>
        </p:txBody>
      </p:sp>
      <p:sp>
        <p:nvSpPr>
          <p:cNvPr id="104" name="Google Shape;104;p34"/>
          <p:cNvSpPr txBox="1"/>
          <p:nvPr/>
        </p:nvSpPr>
        <p:spPr>
          <a:xfrm>
            <a:off x="2398500" y="1291050"/>
            <a:ext cx="4347000" cy="5306400"/>
          </a:xfrm>
          <a:prstGeom prst="rect">
            <a:avLst/>
          </a:prstGeom>
          <a:noFill/>
          <a:ln w="2857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sp>
        <p:nvSpPr>
          <p:cNvPr id="105" name="Google Shape;105;p34"/>
          <p:cNvSpPr txBox="1">
            <a:spLocks noGrp="1"/>
          </p:cNvSpPr>
          <p:nvPr>
            <p:ph type="sldNum" idx="12"/>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000000"/>
              </a:buClr>
              <a:buSzPts val="1200"/>
              <a:buFont typeface="Arial"/>
              <a:buNone/>
            </a:pPr>
            <a:fld id="{00000000-1234-1234-1234-123412341234}" type="slidenum">
              <a:rPr lang="en-US"/>
              <a:t>6</a:t>
            </a:fld>
            <a:endParaRPr/>
          </a:p>
        </p:txBody>
      </p:sp>
      <p:cxnSp>
        <p:nvCxnSpPr>
          <p:cNvPr id="106" name="Google Shape;106;p34"/>
          <p:cNvCxnSpPr/>
          <p:nvPr/>
        </p:nvCxnSpPr>
        <p:spPr>
          <a:xfrm>
            <a:off x="3731025" y="1445050"/>
            <a:ext cx="23700" cy="3766500"/>
          </a:xfrm>
          <a:prstGeom prst="straightConnector1">
            <a:avLst/>
          </a:prstGeom>
          <a:noFill/>
          <a:ln w="19050" cap="flat" cmpd="sng">
            <a:solidFill>
              <a:schemeClr val="dk2"/>
            </a:solidFill>
            <a:prstDash val="dash"/>
            <a:round/>
            <a:headEnd type="none" w="sm" len="sm"/>
            <a:tailEnd type="none" w="sm" len="sm"/>
          </a:ln>
        </p:spPr>
      </p:cxnSp>
      <p:sp>
        <p:nvSpPr>
          <p:cNvPr id="107" name="Google Shape;107;p34"/>
          <p:cNvSpPr txBox="1"/>
          <p:nvPr/>
        </p:nvSpPr>
        <p:spPr>
          <a:xfrm>
            <a:off x="4003475" y="1445050"/>
            <a:ext cx="1883400" cy="4146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Open Sans"/>
                <a:ea typeface="Open Sans"/>
                <a:cs typeface="Open Sans"/>
                <a:sym typeface="Open Sans"/>
              </a:rPr>
              <a:t>Notes</a:t>
            </a:r>
            <a:endParaRPr sz="1400" b="1" i="0" u="none" strike="noStrike" cap="none">
              <a:solidFill>
                <a:srgbClr val="000000"/>
              </a:solidFill>
              <a:latin typeface="Open Sans"/>
              <a:ea typeface="Open Sans"/>
              <a:cs typeface="Open Sans"/>
              <a:sym typeface="Open Sans"/>
            </a:endParaRPr>
          </a:p>
        </p:txBody>
      </p:sp>
      <p:sp>
        <p:nvSpPr>
          <p:cNvPr id="108" name="Google Shape;108;p34"/>
          <p:cNvSpPr txBox="1"/>
          <p:nvPr/>
        </p:nvSpPr>
        <p:spPr>
          <a:xfrm>
            <a:off x="2120075" y="1445050"/>
            <a:ext cx="1883400" cy="4146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Open Sans"/>
                <a:ea typeface="Open Sans"/>
                <a:cs typeface="Open Sans"/>
                <a:sym typeface="Open Sans"/>
              </a:rPr>
              <a:t>Questions</a:t>
            </a:r>
            <a:endParaRPr sz="1400" b="1" i="0" u="none" strike="noStrike" cap="none">
              <a:solidFill>
                <a:srgbClr val="000000"/>
              </a:solidFill>
              <a:latin typeface="Open Sans"/>
              <a:ea typeface="Open Sans"/>
              <a:cs typeface="Open Sans"/>
              <a:sym typeface="Open Sans"/>
            </a:endParaRPr>
          </a:p>
        </p:txBody>
      </p:sp>
      <p:cxnSp>
        <p:nvCxnSpPr>
          <p:cNvPr id="109" name="Google Shape;109;p34"/>
          <p:cNvCxnSpPr/>
          <p:nvPr/>
        </p:nvCxnSpPr>
        <p:spPr>
          <a:xfrm>
            <a:off x="2623500" y="5519775"/>
            <a:ext cx="3897000" cy="12000"/>
          </a:xfrm>
          <a:prstGeom prst="straightConnector1">
            <a:avLst/>
          </a:prstGeom>
          <a:noFill/>
          <a:ln w="9525" cap="flat" cmpd="sng">
            <a:solidFill>
              <a:schemeClr val="dk2"/>
            </a:solidFill>
            <a:prstDash val="solid"/>
            <a:round/>
            <a:headEnd type="none" w="sm" len="sm"/>
            <a:tailEnd type="none" w="sm" len="sm"/>
          </a:ln>
        </p:spPr>
      </p:cxnSp>
      <p:sp>
        <p:nvSpPr>
          <p:cNvPr id="110" name="Google Shape;110;p34"/>
          <p:cNvSpPr txBox="1"/>
          <p:nvPr/>
        </p:nvSpPr>
        <p:spPr>
          <a:xfrm>
            <a:off x="3618325" y="5519775"/>
            <a:ext cx="1883400" cy="4146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Open Sans"/>
                <a:ea typeface="Open Sans"/>
                <a:cs typeface="Open Sans"/>
                <a:sym typeface="Open Sans"/>
              </a:rPr>
              <a:t>Summary</a:t>
            </a:r>
            <a:endParaRPr sz="1400" b="1" i="0" u="none" strike="noStrike" cap="none">
              <a:solidFill>
                <a:srgbClr val="000000"/>
              </a:solidFill>
              <a:latin typeface="Open Sans"/>
              <a:ea typeface="Open Sans"/>
              <a:cs typeface="Open Sans"/>
              <a:sym typeface="Open Sans"/>
            </a:endParaRPr>
          </a:p>
        </p:txBody>
      </p:sp>
      <p:sp>
        <p:nvSpPr>
          <p:cNvPr id="111" name="Google Shape;111;p34"/>
          <p:cNvSpPr txBox="1"/>
          <p:nvPr/>
        </p:nvSpPr>
        <p:spPr>
          <a:xfrm>
            <a:off x="3754725" y="1764875"/>
            <a:ext cx="2937600" cy="414600"/>
          </a:xfrm>
          <a:prstGeom prst="rect">
            <a:avLst/>
          </a:prstGeom>
          <a:noFill/>
          <a:ln>
            <a:noFill/>
          </a:ln>
        </p:spPr>
        <p:txBody>
          <a:bodyPr spcFirstLastPara="1" wrap="square" lIns="91425" tIns="91425" rIns="91425" bIns="91425" anchor="t" anchorCtr="0">
            <a:noAutofit/>
          </a:bodyPr>
          <a:lstStyle/>
          <a:p>
            <a:pPr marL="457200" marR="0" lvl="0" indent="-304800" algn="l" rtl="0">
              <a:lnSpc>
                <a:spcPct val="100000"/>
              </a:lnSpc>
              <a:spcBef>
                <a:spcPts val="0"/>
              </a:spcBef>
              <a:spcAft>
                <a:spcPts val="0"/>
              </a:spcAft>
              <a:buClr>
                <a:srgbClr val="000000"/>
              </a:buClr>
              <a:buSzPts val="1200"/>
              <a:buFont typeface="Open Sans"/>
              <a:buAutoNum type="romanUcPeriod"/>
            </a:pPr>
            <a:r>
              <a:rPr lang="en-US" sz="1200" b="0" i="0" u="none" strike="noStrike" cap="none">
                <a:solidFill>
                  <a:srgbClr val="000000"/>
                </a:solidFill>
                <a:latin typeface="Open Sans"/>
                <a:ea typeface="Open Sans"/>
                <a:cs typeface="Open Sans"/>
                <a:sym typeface="Open Sans"/>
              </a:rPr>
              <a:t>Main Topic</a:t>
            </a:r>
            <a:endParaRPr sz="1200" b="0" i="0" u="none" strike="noStrike" cap="none">
              <a:solidFill>
                <a:srgbClr val="000000"/>
              </a:solidFill>
              <a:latin typeface="Open Sans"/>
              <a:ea typeface="Open Sans"/>
              <a:cs typeface="Open Sans"/>
              <a:sym typeface="Open Sans"/>
            </a:endParaRPr>
          </a:p>
          <a:p>
            <a:pPr marL="914400" marR="0" lvl="1" indent="-304800" algn="l" rtl="0">
              <a:lnSpc>
                <a:spcPct val="100000"/>
              </a:lnSpc>
              <a:spcBef>
                <a:spcPts val="0"/>
              </a:spcBef>
              <a:spcAft>
                <a:spcPts val="0"/>
              </a:spcAft>
              <a:buClr>
                <a:srgbClr val="000000"/>
              </a:buClr>
              <a:buSzPts val="1200"/>
              <a:buFont typeface="Open Sans"/>
              <a:buChar char="○"/>
            </a:pPr>
            <a:r>
              <a:rPr lang="en-US" sz="1200" b="0" i="0" u="none" strike="noStrike" cap="none">
                <a:solidFill>
                  <a:srgbClr val="000000"/>
                </a:solidFill>
                <a:latin typeface="Open Sans"/>
                <a:ea typeface="Open Sans"/>
                <a:cs typeface="Open Sans"/>
                <a:sym typeface="Open Sans"/>
              </a:rPr>
              <a:t>Sub point</a:t>
            </a:r>
            <a:endParaRPr sz="1200" b="0" i="0" u="none" strike="noStrike" cap="none">
              <a:solidFill>
                <a:srgbClr val="000000"/>
              </a:solidFill>
              <a:latin typeface="Open Sans"/>
              <a:ea typeface="Open Sans"/>
              <a:cs typeface="Open Sans"/>
              <a:sym typeface="Open Sans"/>
            </a:endParaRPr>
          </a:p>
          <a:p>
            <a:pPr marL="914400" marR="0" lvl="1" indent="-304800" algn="l" rtl="0">
              <a:lnSpc>
                <a:spcPct val="100000"/>
              </a:lnSpc>
              <a:spcBef>
                <a:spcPts val="0"/>
              </a:spcBef>
              <a:spcAft>
                <a:spcPts val="0"/>
              </a:spcAft>
              <a:buClr>
                <a:srgbClr val="000000"/>
              </a:buClr>
              <a:buSzPts val="1200"/>
              <a:buFont typeface="Open Sans"/>
              <a:buChar char="○"/>
            </a:pPr>
            <a:r>
              <a:rPr lang="en-US" sz="1200" b="0" i="0" u="sng" strike="noStrike" cap="none">
                <a:solidFill>
                  <a:srgbClr val="000000"/>
                </a:solidFill>
                <a:latin typeface="Open Sans"/>
                <a:ea typeface="Open Sans"/>
                <a:cs typeface="Open Sans"/>
                <a:sym typeface="Open Sans"/>
              </a:rPr>
              <a:t>definition</a:t>
            </a:r>
            <a:endParaRPr sz="1200" b="0" i="0" u="sng" strike="noStrike" cap="none">
              <a:solidFill>
                <a:srgbClr val="000000"/>
              </a:solidFill>
              <a:latin typeface="Open Sans"/>
              <a:ea typeface="Open Sans"/>
              <a:cs typeface="Open Sans"/>
              <a:sym typeface="Open Sans"/>
            </a:endParaRPr>
          </a:p>
          <a:p>
            <a:pPr marL="914400" marR="0" lvl="1" indent="-304800" algn="l" rtl="0">
              <a:lnSpc>
                <a:spcPct val="100000"/>
              </a:lnSpc>
              <a:spcBef>
                <a:spcPts val="0"/>
              </a:spcBef>
              <a:spcAft>
                <a:spcPts val="0"/>
              </a:spcAft>
              <a:buClr>
                <a:srgbClr val="000000"/>
              </a:buClr>
              <a:buSzPts val="1200"/>
              <a:buFont typeface="Open Sans"/>
              <a:buChar char="○"/>
            </a:pPr>
            <a:r>
              <a:rPr lang="en-US" sz="1200" b="0" i="0" u="none" strike="noStrike" cap="none">
                <a:solidFill>
                  <a:srgbClr val="000000"/>
                </a:solidFill>
                <a:latin typeface="Open Sans"/>
                <a:ea typeface="Open Sans"/>
                <a:cs typeface="Open Sans"/>
                <a:sym typeface="Open Sans"/>
              </a:rPr>
              <a:t>example **</a:t>
            </a:r>
            <a:br>
              <a:rPr lang="en-US" sz="1200" b="0" i="0" u="none" strike="noStrike" cap="none">
                <a:solidFill>
                  <a:srgbClr val="000000"/>
                </a:solidFill>
                <a:latin typeface="Open Sans"/>
                <a:ea typeface="Open Sans"/>
                <a:cs typeface="Open Sans"/>
                <a:sym typeface="Open Sans"/>
              </a:rPr>
            </a:br>
            <a:r>
              <a:rPr lang="en-US" sz="1200" b="0" i="0" u="none" strike="noStrike" cap="none">
                <a:solidFill>
                  <a:srgbClr val="000000"/>
                </a:solidFill>
                <a:latin typeface="Open Sans"/>
                <a:ea typeface="Open Sans"/>
                <a:cs typeface="Open Sans"/>
                <a:sym typeface="Open Sans"/>
              </a:rPr>
              <a:t> </a:t>
            </a:r>
            <a:endParaRPr sz="1200" b="0" i="0" u="none" strike="noStrike" cap="none">
              <a:solidFill>
                <a:srgbClr val="000000"/>
              </a:solidFill>
              <a:latin typeface="Open Sans"/>
              <a:ea typeface="Open Sans"/>
              <a:cs typeface="Open Sans"/>
              <a:sym typeface="Open Sans"/>
            </a:endParaRPr>
          </a:p>
          <a:p>
            <a:pPr marL="457200" marR="0" lvl="0" indent="-304800" algn="l" rtl="0">
              <a:lnSpc>
                <a:spcPct val="100000"/>
              </a:lnSpc>
              <a:spcBef>
                <a:spcPts val="0"/>
              </a:spcBef>
              <a:spcAft>
                <a:spcPts val="0"/>
              </a:spcAft>
              <a:buClr>
                <a:srgbClr val="000000"/>
              </a:buClr>
              <a:buSzPts val="1200"/>
              <a:buFont typeface="Open Sans"/>
              <a:buAutoNum type="romanUcPeriod"/>
            </a:pPr>
            <a:r>
              <a:rPr lang="en-US" sz="1200" b="0" i="0" u="none" strike="noStrike" cap="none">
                <a:solidFill>
                  <a:srgbClr val="000000"/>
                </a:solidFill>
                <a:latin typeface="Open Sans"/>
                <a:ea typeface="Open Sans"/>
                <a:cs typeface="Open Sans"/>
                <a:sym typeface="Open Sans"/>
              </a:rPr>
              <a:t>Object-Oriented Programming</a:t>
            </a:r>
            <a:endParaRPr sz="1200" b="0" i="0" u="none" strike="noStrike" cap="none">
              <a:solidFill>
                <a:srgbClr val="000000"/>
              </a:solidFill>
              <a:latin typeface="Open Sans"/>
              <a:ea typeface="Open Sans"/>
              <a:cs typeface="Open Sans"/>
              <a:sym typeface="Open Sans"/>
            </a:endParaRPr>
          </a:p>
          <a:p>
            <a:pPr marL="914400" marR="0" lvl="1" indent="-304800" algn="l" rtl="0">
              <a:lnSpc>
                <a:spcPct val="100000"/>
              </a:lnSpc>
              <a:spcBef>
                <a:spcPts val="0"/>
              </a:spcBef>
              <a:spcAft>
                <a:spcPts val="0"/>
              </a:spcAft>
              <a:buClr>
                <a:srgbClr val="000000"/>
              </a:buClr>
              <a:buSzPts val="1200"/>
              <a:buFont typeface="Open Sans"/>
              <a:buChar char="○"/>
            </a:pPr>
            <a:r>
              <a:rPr lang="en-US" sz="1200" b="0" i="0" u="none" strike="noStrike" cap="none">
                <a:solidFill>
                  <a:srgbClr val="000000"/>
                </a:solidFill>
                <a:latin typeface="Open Sans"/>
                <a:ea typeface="Open Sans"/>
                <a:cs typeface="Open Sans"/>
                <a:sym typeface="Open Sans"/>
              </a:rPr>
              <a:t>Encapsulates the data and the operations for a given data type</a:t>
            </a:r>
            <a:endParaRPr sz="1200" b="0" i="0" u="none" strike="noStrike" cap="none">
              <a:solidFill>
                <a:srgbClr val="000000"/>
              </a:solidFill>
              <a:latin typeface="Open Sans"/>
              <a:ea typeface="Open Sans"/>
              <a:cs typeface="Open Sans"/>
              <a:sym typeface="Open Sans"/>
            </a:endParaRPr>
          </a:p>
          <a:p>
            <a:pPr marL="914400" marR="0" lvl="1" indent="-304800" algn="l" rtl="0">
              <a:lnSpc>
                <a:spcPct val="100000"/>
              </a:lnSpc>
              <a:spcBef>
                <a:spcPts val="0"/>
              </a:spcBef>
              <a:spcAft>
                <a:spcPts val="0"/>
              </a:spcAft>
              <a:buClr>
                <a:srgbClr val="000000"/>
              </a:buClr>
              <a:buSzPts val="1200"/>
              <a:buFont typeface="Open Sans"/>
              <a:buChar char="○"/>
            </a:pPr>
            <a:r>
              <a:rPr lang="en-US" sz="1200" b="0" i="0" u="none" strike="noStrike" cap="none">
                <a:solidFill>
                  <a:srgbClr val="000000"/>
                </a:solidFill>
                <a:latin typeface="Open Sans"/>
                <a:ea typeface="Open Sans"/>
                <a:cs typeface="Open Sans"/>
                <a:sym typeface="Open Sans"/>
              </a:rPr>
              <a:t>Provides abstractions - you don’t need to know how a car is implemented in order to use it </a:t>
            </a:r>
            <a:endParaRPr sz="1200" b="0" i="0" u="none" strike="noStrike" cap="none">
              <a:solidFill>
                <a:srgbClr val="000000"/>
              </a:solidFill>
              <a:latin typeface="Open Sans"/>
              <a:ea typeface="Open Sans"/>
              <a:cs typeface="Open Sans"/>
              <a:sym typeface="Open Sans"/>
            </a:endParaRPr>
          </a:p>
          <a:p>
            <a:pPr marL="914400" marR="0" lvl="1" indent="-304800" algn="l" rtl="0">
              <a:lnSpc>
                <a:spcPct val="100000"/>
              </a:lnSpc>
              <a:spcBef>
                <a:spcPts val="0"/>
              </a:spcBef>
              <a:spcAft>
                <a:spcPts val="0"/>
              </a:spcAft>
              <a:buClr>
                <a:srgbClr val="000000"/>
              </a:buClr>
              <a:buSzPts val="1200"/>
              <a:buFont typeface="Open Sans"/>
              <a:buChar char="○"/>
            </a:pPr>
            <a:r>
              <a:rPr lang="en-US" sz="1200" b="0" i="0" u="none" strike="noStrike" cap="none">
                <a:solidFill>
                  <a:srgbClr val="000000"/>
                </a:solidFill>
                <a:latin typeface="Open Sans"/>
                <a:ea typeface="Open Sans"/>
                <a:cs typeface="Open Sans"/>
                <a:sym typeface="Open Sans"/>
              </a:rPr>
              <a:t>Extensibility - easier to </a:t>
            </a:r>
            <a:r>
              <a:rPr lang="en-US" sz="1200" b="0" i="0" u="sng" strike="noStrike" cap="none">
                <a:solidFill>
                  <a:srgbClr val="000000"/>
                </a:solidFill>
                <a:latin typeface="Open Sans"/>
                <a:ea typeface="Open Sans"/>
                <a:cs typeface="Open Sans"/>
                <a:sym typeface="Open Sans"/>
              </a:rPr>
              <a:t>add new data types</a:t>
            </a:r>
            <a:br>
              <a:rPr lang="en-US" sz="1200" b="0" i="0" u="none" strike="noStrike" cap="none">
                <a:solidFill>
                  <a:srgbClr val="000000"/>
                </a:solidFill>
                <a:latin typeface="Open Sans"/>
                <a:ea typeface="Open Sans"/>
                <a:cs typeface="Open Sans"/>
                <a:sym typeface="Open Sans"/>
              </a:rPr>
            </a:br>
            <a:endParaRPr sz="1200" b="0" i="0" u="none" strike="noStrike" cap="none">
              <a:solidFill>
                <a:srgbClr val="000000"/>
              </a:solidFill>
              <a:latin typeface="Open Sans"/>
              <a:ea typeface="Open Sans"/>
              <a:cs typeface="Open Sans"/>
              <a:sym typeface="Open Sans"/>
            </a:endParaRPr>
          </a:p>
          <a:p>
            <a:pPr marL="457200" marR="0" lvl="0" indent="-304800" algn="l" rtl="0">
              <a:lnSpc>
                <a:spcPct val="100000"/>
              </a:lnSpc>
              <a:spcBef>
                <a:spcPts val="0"/>
              </a:spcBef>
              <a:spcAft>
                <a:spcPts val="0"/>
              </a:spcAft>
              <a:buClr>
                <a:srgbClr val="000000"/>
              </a:buClr>
              <a:buSzPts val="1200"/>
              <a:buFont typeface="Open Sans"/>
              <a:buAutoNum type="romanUcPeriod"/>
            </a:pPr>
            <a:r>
              <a:rPr lang="en-US" sz="1200" b="0" i="0" u="none" strike="noStrike" cap="none">
                <a:solidFill>
                  <a:srgbClr val="000000"/>
                </a:solidFill>
                <a:latin typeface="Open Sans"/>
                <a:ea typeface="Open Sans"/>
                <a:cs typeface="Open Sans"/>
                <a:sym typeface="Open Sans"/>
              </a:rPr>
              <a:t>Functional Programming</a:t>
            </a:r>
            <a:endParaRPr sz="1200" b="0" i="0" u="none" strike="noStrike" cap="none">
              <a:solidFill>
                <a:srgbClr val="000000"/>
              </a:solidFill>
              <a:latin typeface="Open Sans"/>
              <a:ea typeface="Open Sans"/>
              <a:cs typeface="Open Sans"/>
              <a:sym typeface="Open Sans"/>
            </a:endParaRPr>
          </a:p>
          <a:p>
            <a:pPr marL="914400" marR="0" lvl="1" indent="-304800" algn="l" rtl="0">
              <a:lnSpc>
                <a:spcPct val="100000"/>
              </a:lnSpc>
              <a:spcBef>
                <a:spcPts val="0"/>
              </a:spcBef>
              <a:spcAft>
                <a:spcPts val="0"/>
              </a:spcAft>
              <a:buClr>
                <a:srgbClr val="000000"/>
              </a:buClr>
              <a:buSzPts val="1200"/>
              <a:buFont typeface="Open Sans"/>
              <a:buChar char="○"/>
            </a:pPr>
            <a:r>
              <a:rPr lang="en-US" sz="1200" b="0" i="0" u="none" strike="noStrike" cap="none">
                <a:solidFill>
                  <a:srgbClr val="000000"/>
                </a:solidFill>
                <a:latin typeface="Open Sans"/>
                <a:ea typeface="Open Sans"/>
                <a:cs typeface="Open Sans"/>
                <a:sym typeface="Open Sans"/>
              </a:rPr>
              <a:t>Extensibility - easier to </a:t>
            </a:r>
            <a:r>
              <a:rPr lang="en-US" sz="1200" b="0" i="0" u="sng" strike="noStrike" cap="none">
                <a:solidFill>
                  <a:srgbClr val="000000"/>
                </a:solidFill>
                <a:latin typeface="Open Sans"/>
                <a:ea typeface="Open Sans"/>
                <a:cs typeface="Open Sans"/>
                <a:sym typeface="Open Sans"/>
              </a:rPr>
              <a:t>add new operations</a:t>
            </a:r>
            <a:endParaRPr sz="1200" b="0" i="0" u="sng" strike="noStrike" cap="none">
              <a:solidFill>
                <a:srgbClr val="000000"/>
              </a:solidFill>
              <a:latin typeface="Open Sans"/>
              <a:ea typeface="Open Sans"/>
              <a:cs typeface="Open Sans"/>
              <a:sym typeface="Open Sans"/>
            </a:endParaRPr>
          </a:p>
        </p:txBody>
      </p:sp>
      <p:sp>
        <p:nvSpPr>
          <p:cNvPr id="112" name="Google Shape;112;p34"/>
          <p:cNvSpPr txBox="1"/>
          <p:nvPr/>
        </p:nvSpPr>
        <p:spPr>
          <a:xfrm>
            <a:off x="2475525" y="2107025"/>
            <a:ext cx="1397100" cy="29418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100"/>
              <a:buFont typeface="Arial"/>
              <a:buNone/>
            </a:pPr>
            <a:r>
              <a:rPr lang="en-US" sz="1100" b="0" i="0" u="none" strike="noStrike" cap="none">
                <a:solidFill>
                  <a:srgbClr val="000000"/>
                </a:solidFill>
                <a:latin typeface="Open Sans"/>
                <a:ea typeface="Open Sans"/>
                <a:cs typeface="Open Sans"/>
                <a:sym typeface="Open Sans"/>
              </a:rPr>
              <a:t>Compose a question that corresponds to the notes you took</a:t>
            </a:r>
            <a:endParaRPr sz="1100" b="0" i="0" u="none" strike="noStrike" cap="none">
              <a:solidFill>
                <a:srgbClr val="000000"/>
              </a:solidFill>
              <a:latin typeface="Open Sans"/>
              <a:ea typeface="Open Sans"/>
              <a:cs typeface="Open Sans"/>
              <a:sym typeface="Open Sans"/>
            </a:endParaRPr>
          </a:p>
          <a:p>
            <a:pPr marL="0" marR="0" lvl="0" indent="0" algn="l" rtl="0">
              <a:lnSpc>
                <a:spcPct val="100000"/>
              </a:lnSpc>
              <a:spcBef>
                <a:spcPts val="0"/>
              </a:spcBef>
              <a:spcAft>
                <a:spcPts val="0"/>
              </a:spcAft>
              <a:buClr>
                <a:srgbClr val="000000"/>
              </a:buClr>
              <a:buSzPts val="1100"/>
              <a:buFont typeface="Arial"/>
              <a:buNone/>
            </a:pPr>
            <a:endParaRPr sz="1100" b="0" i="0" u="none" strike="noStrike" cap="none">
              <a:solidFill>
                <a:srgbClr val="000000"/>
              </a:solidFill>
              <a:latin typeface="Open Sans"/>
              <a:ea typeface="Open Sans"/>
              <a:cs typeface="Open Sans"/>
              <a:sym typeface="Open Sans"/>
            </a:endParaRPr>
          </a:p>
          <a:p>
            <a:pPr marL="0" marR="0" lvl="0" indent="0" algn="l" rtl="0">
              <a:lnSpc>
                <a:spcPct val="100000"/>
              </a:lnSpc>
              <a:spcBef>
                <a:spcPts val="0"/>
              </a:spcBef>
              <a:spcAft>
                <a:spcPts val="0"/>
              </a:spcAft>
              <a:buClr>
                <a:srgbClr val="000000"/>
              </a:buClr>
              <a:buSzPts val="1100"/>
              <a:buFont typeface="Arial"/>
              <a:buNone/>
            </a:pPr>
            <a:endParaRPr sz="1100" b="0" i="0" u="none" strike="noStrike" cap="none">
              <a:solidFill>
                <a:srgbClr val="000000"/>
              </a:solidFill>
              <a:latin typeface="Open Sans"/>
              <a:ea typeface="Open Sans"/>
              <a:cs typeface="Open Sans"/>
              <a:sym typeface="Open Sans"/>
            </a:endParaRPr>
          </a:p>
          <a:p>
            <a:pPr marL="0" marR="0" lvl="0" indent="0" algn="l" rtl="0">
              <a:lnSpc>
                <a:spcPct val="100000"/>
              </a:lnSpc>
              <a:spcBef>
                <a:spcPts val="0"/>
              </a:spcBef>
              <a:spcAft>
                <a:spcPts val="0"/>
              </a:spcAft>
              <a:buClr>
                <a:srgbClr val="000000"/>
              </a:buClr>
              <a:buSzPts val="1100"/>
              <a:buFont typeface="Arial"/>
              <a:buNone/>
            </a:pPr>
            <a:r>
              <a:rPr lang="en-US" sz="1100" b="0" i="0" u="none" strike="noStrike" cap="none">
                <a:solidFill>
                  <a:srgbClr val="000000"/>
                </a:solidFill>
                <a:latin typeface="Open Sans"/>
                <a:ea typeface="Open Sans"/>
                <a:cs typeface="Open Sans"/>
                <a:sym typeface="Open Sans"/>
              </a:rPr>
              <a:t>In what ways is object-oriented programming more extensible than functional programming?</a:t>
            </a:r>
            <a:endParaRPr sz="1100" b="0" i="0" u="none" strike="noStrike" cap="none">
              <a:solidFill>
                <a:srgbClr val="000000"/>
              </a:solidFill>
              <a:latin typeface="Open Sans"/>
              <a:ea typeface="Open Sans"/>
              <a:cs typeface="Open Sans"/>
              <a:sym typeface="Open Sans"/>
            </a:endParaRPr>
          </a:p>
        </p:txBody>
      </p:sp>
      <p:sp>
        <p:nvSpPr>
          <p:cNvPr id="113" name="Google Shape;113;p34"/>
          <p:cNvSpPr txBox="1"/>
          <p:nvPr/>
        </p:nvSpPr>
        <p:spPr>
          <a:xfrm>
            <a:off x="2552550" y="5840000"/>
            <a:ext cx="4038900" cy="6012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200"/>
              <a:buFont typeface="Arial"/>
              <a:buNone/>
            </a:pPr>
            <a:r>
              <a:rPr lang="en-US" sz="1200" b="0" i="0" u="none" strike="noStrike" cap="none">
                <a:solidFill>
                  <a:srgbClr val="000000"/>
                </a:solidFill>
                <a:latin typeface="Open Sans"/>
                <a:ea typeface="Open Sans"/>
                <a:cs typeface="Open Sans"/>
                <a:sym typeface="Open Sans"/>
              </a:rPr>
              <a:t>Object-oriented programming and functional programming are two types of programming paradigms… </a:t>
            </a:r>
            <a:endParaRPr sz="1200" b="0" i="0" u="none" strike="noStrike" cap="none">
              <a:solidFill>
                <a:srgbClr val="000000"/>
              </a:solidFill>
              <a:latin typeface="Open Sans"/>
              <a:ea typeface="Open Sans"/>
              <a:cs typeface="Open Sans"/>
              <a:sym typeface="Open San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1">
                                            <p:txEl>
                                              <p:pRg st="0" end="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1">
                                            <p:txEl>
                                              <p:pRg st="1" end="1"/>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11">
                                            <p:txEl>
                                              <p:pRg st="2" end="2"/>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11">
                                            <p:txEl>
                                              <p:pRg st="3" end="3"/>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11">
                                            <p:txEl>
                                              <p:pRg st="4" end="4"/>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11">
                                            <p:txEl>
                                              <p:pRg st="5" end="5"/>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11">
                                            <p:txEl>
                                              <p:pRg st="6" end="6"/>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11">
                                            <p:txEl>
                                              <p:pRg st="7" end="7"/>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111">
                                            <p:txEl>
                                              <p:pRg st="8" end="8"/>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111">
                                            <p:txEl>
                                              <p:pRg st="9" end="9"/>
                                            </p:txEl>
                                          </p:spTgt>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110"/>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113"/>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108"/>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nodeType="clickEffect">
                                  <p:stCondLst>
                                    <p:cond delay="0"/>
                                  </p:stCondLst>
                                  <p:childTnLst>
                                    <p:set>
                                      <p:cBhvr>
                                        <p:cTn id="74" dur="1" fill="hold">
                                          <p:stCondLst>
                                            <p:cond delay="0"/>
                                          </p:stCondLst>
                                        </p:cTn>
                                        <p:tgtEl>
                                          <p:spTgt spid="112">
                                            <p:txEl>
                                              <p:pRg st="0" end="0"/>
                                            </p:txEl>
                                          </p:spTgt>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nodeType="clickEffect">
                                  <p:stCondLst>
                                    <p:cond delay="0"/>
                                  </p:stCondLst>
                                  <p:childTnLst>
                                    <p:set>
                                      <p:cBhvr>
                                        <p:cTn id="78" dur="1" fill="hold">
                                          <p:stCondLst>
                                            <p:cond delay="0"/>
                                          </p:stCondLst>
                                        </p:cTn>
                                        <p:tgtEl>
                                          <p:spTgt spid="11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35"/>
          <p:cNvSpPr txBox="1">
            <a:spLocks noGrp="1"/>
          </p:cNvSpPr>
          <p:nvPr>
            <p:ph type="title"/>
          </p:nvPr>
        </p:nvSpPr>
        <p:spPr>
          <a:xfrm>
            <a:off x="357018" y="435678"/>
            <a:ext cx="8406000"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Cornell Note Taking Method</a:t>
            </a:r>
            <a:endParaRPr/>
          </a:p>
        </p:txBody>
      </p:sp>
      <p:sp>
        <p:nvSpPr>
          <p:cNvPr id="120" name="Google Shape;120;p35"/>
          <p:cNvSpPr txBox="1"/>
          <p:nvPr/>
        </p:nvSpPr>
        <p:spPr>
          <a:xfrm>
            <a:off x="2398500" y="1291050"/>
            <a:ext cx="4347000" cy="5306400"/>
          </a:xfrm>
          <a:prstGeom prst="rect">
            <a:avLst/>
          </a:prstGeom>
          <a:noFill/>
          <a:ln w="2857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sp>
        <p:nvSpPr>
          <p:cNvPr id="121" name="Google Shape;121;p35"/>
          <p:cNvSpPr txBox="1">
            <a:spLocks noGrp="1"/>
          </p:cNvSpPr>
          <p:nvPr>
            <p:ph type="sldNum" idx="12"/>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000000"/>
              </a:buClr>
              <a:buSzPts val="1200"/>
              <a:buFont typeface="Arial"/>
              <a:buNone/>
            </a:pPr>
            <a:fld id="{00000000-1234-1234-1234-123412341234}" type="slidenum">
              <a:rPr lang="en-US"/>
              <a:t>7</a:t>
            </a:fld>
            <a:endParaRPr/>
          </a:p>
        </p:txBody>
      </p:sp>
      <p:cxnSp>
        <p:nvCxnSpPr>
          <p:cNvPr id="122" name="Google Shape;122;p35"/>
          <p:cNvCxnSpPr/>
          <p:nvPr/>
        </p:nvCxnSpPr>
        <p:spPr>
          <a:xfrm>
            <a:off x="3731025" y="1445050"/>
            <a:ext cx="23700" cy="3766500"/>
          </a:xfrm>
          <a:prstGeom prst="straightConnector1">
            <a:avLst/>
          </a:prstGeom>
          <a:noFill/>
          <a:ln w="19050" cap="flat" cmpd="sng">
            <a:solidFill>
              <a:schemeClr val="dk2"/>
            </a:solidFill>
            <a:prstDash val="dash"/>
            <a:round/>
            <a:headEnd type="none" w="sm" len="sm"/>
            <a:tailEnd type="none" w="sm" len="sm"/>
          </a:ln>
        </p:spPr>
      </p:cxnSp>
      <p:sp>
        <p:nvSpPr>
          <p:cNvPr id="123" name="Google Shape;123;p35"/>
          <p:cNvSpPr txBox="1"/>
          <p:nvPr/>
        </p:nvSpPr>
        <p:spPr>
          <a:xfrm>
            <a:off x="4003475" y="1445050"/>
            <a:ext cx="1883400" cy="4146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Open Sans"/>
                <a:ea typeface="Open Sans"/>
                <a:cs typeface="Open Sans"/>
                <a:sym typeface="Open Sans"/>
              </a:rPr>
              <a:t>Notes</a:t>
            </a:r>
            <a:endParaRPr sz="1400" b="1" i="0" u="none" strike="noStrike" cap="none">
              <a:solidFill>
                <a:srgbClr val="000000"/>
              </a:solidFill>
              <a:latin typeface="Open Sans"/>
              <a:ea typeface="Open Sans"/>
              <a:cs typeface="Open Sans"/>
              <a:sym typeface="Open Sans"/>
            </a:endParaRPr>
          </a:p>
        </p:txBody>
      </p:sp>
      <p:sp>
        <p:nvSpPr>
          <p:cNvPr id="124" name="Google Shape;124;p35"/>
          <p:cNvSpPr txBox="1"/>
          <p:nvPr/>
        </p:nvSpPr>
        <p:spPr>
          <a:xfrm>
            <a:off x="2120075" y="1445050"/>
            <a:ext cx="1883400" cy="4146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Open Sans"/>
                <a:ea typeface="Open Sans"/>
                <a:cs typeface="Open Sans"/>
                <a:sym typeface="Open Sans"/>
              </a:rPr>
              <a:t>Questions</a:t>
            </a:r>
            <a:endParaRPr sz="1400" b="1" i="0" u="none" strike="noStrike" cap="none">
              <a:solidFill>
                <a:srgbClr val="000000"/>
              </a:solidFill>
              <a:latin typeface="Open Sans"/>
              <a:ea typeface="Open Sans"/>
              <a:cs typeface="Open Sans"/>
              <a:sym typeface="Open Sans"/>
            </a:endParaRPr>
          </a:p>
        </p:txBody>
      </p:sp>
      <p:cxnSp>
        <p:nvCxnSpPr>
          <p:cNvPr id="125" name="Google Shape;125;p35"/>
          <p:cNvCxnSpPr/>
          <p:nvPr/>
        </p:nvCxnSpPr>
        <p:spPr>
          <a:xfrm>
            <a:off x="2623500" y="5519775"/>
            <a:ext cx="3897000" cy="12000"/>
          </a:xfrm>
          <a:prstGeom prst="straightConnector1">
            <a:avLst/>
          </a:prstGeom>
          <a:noFill/>
          <a:ln w="9525" cap="flat" cmpd="sng">
            <a:solidFill>
              <a:schemeClr val="dk2"/>
            </a:solidFill>
            <a:prstDash val="solid"/>
            <a:round/>
            <a:headEnd type="none" w="sm" len="sm"/>
            <a:tailEnd type="none" w="sm" len="sm"/>
          </a:ln>
        </p:spPr>
      </p:cxnSp>
      <p:sp>
        <p:nvSpPr>
          <p:cNvPr id="126" name="Google Shape;126;p35"/>
          <p:cNvSpPr txBox="1"/>
          <p:nvPr/>
        </p:nvSpPr>
        <p:spPr>
          <a:xfrm>
            <a:off x="3618325" y="5519775"/>
            <a:ext cx="1883400" cy="4146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Open Sans"/>
                <a:ea typeface="Open Sans"/>
                <a:cs typeface="Open Sans"/>
                <a:sym typeface="Open Sans"/>
              </a:rPr>
              <a:t>Summary</a:t>
            </a:r>
            <a:endParaRPr sz="1400" b="1" i="0" u="none" strike="noStrike" cap="none">
              <a:solidFill>
                <a:srgbClr val="000000"/>
              </a:solidFill>
              <a:latin typeface="Open Sans"/>
              <a:ea typeface="Open Sans"/>
              <a:cs typeface="Open Sans"/>
              <a:sym typeface="Open Sans"/>
            </a:endParaRPr>
          </a:p>
        </p:txBody>
      </p:sp>
      <p:sp>
        <p:nvSpPr>
          <p:cNvPr id="127" name="Google Shape;127;p35"/>
          <p:cNvSpPr txBox="1"/>
          <p:nvPr/>
        </p:nvSpPr>
        <p:spPr>
          <a:xfrm>
            <a:off x="3754725" y="1764875"/>
            <a:ext cx="2937600" cy="414600"/>
          </a:xfrm>
          <a:prstGeom prst="rect">
            <a:avLst/>
          </a:prstGeom>
          <a:noFill/>
          <a:ln>
            <a:noFill/>
          </a:ln>
        </p:spPr>
        <p:txBody>
          <a:bodyPr spcFirstLastPara="1" wrap="square" lIns="91425" tIns="91425" rIns="91425" bIns="91425" anchor="t" anchorCtr="0">
            <a:noAutofit/>
          </a:bodyPr>
          <a:lstStyle/>
          <a:p>
            <a:pPr marL="457200" marR="0" lvl="0" indent="-304800" algn="l" rtl="0">
              <a:lnSpc>
                <a:spcPct val="100000"/>
              </a:lnSpc>
              <a:spcBef>
                <a:spcPts val="0"/>
              </a:spcBef>
              <a:spcAft>
                <a:spcPts val="0"/>
              </a:spcAft>
              <a:buClr>
                <a:srgbClr val="000000"/>
              </a:buClr>
              <a:buSzPts val="1200"/>
              <a:buFont typeface="Open Sans"/>
              <a:buAutoNum type="romanUcPeriod"/>
            </a:pPr>
            <a:r>
              <a:rPr lang="en-US" sz="1200" b="0" i="0" u="none" strike="noStrike" cap="none">
                <a:solidFill>
                  <a:srgbClr val="000000"/>
                </a:solidFill>
                <a:latin typeface="Open Sans"/>
                <a:ea typeface="Open Sans"/>
                <a:cs typeface="Open Sans"/>
                <a:sym typeface="Open Sans"/>
              </a:rPr>
              <a:t>Main Topic</a:t>
            </a:r>
            <a:endParaRPr sz="1200" b="0" i="0" u="none" strike="noStrike" cap="none">
              <a:solidFill>
                <a:srgbClr val="000000"/>
              </a:solidFill>
              <a:latin typeface="Open Sans"/>
              <a:ea typeface="Open Sans"/>
              <a:cs typeface="Open Sans"/>
              <a:sym typeface="Open Sans"/>
            </a:endParaRPr>
          </a:p>
          <a:p>
            <a:pPr marL="914400" marR="0" lvl="1" indent="-304800" algn="l" rtl="0">
              <a:lnSpc>
                <a:spcPct val="100000"/>
              </a:lnSpc>
              <a:spcBef>
                <a:spcPts val="0"/>
              </a:spcBef>
              <a:spcAft>
                <a:spcPts val="0"/>
              </a:spcAft>
              <a:buClr>
                <a:srgbClr val="000000"/>
              </a:buClr>
              <a:buSzPts val="1200"/>
              <a:buFont typeface="Open Sans"/>
              <a:buChar char="○"/>
            </a:pPr>
            <a:r>
              <a:rPr lang="en-US" sz="1200" b="0" i="0" u="none" strike="noStrike" cap="none">
                <a:solidFill>
                  <a:srgbClr val="000000"/>
                </a:solidFill>
                <a:latin typeface="Open Sans"/>
                <a:ea typeface="Open Sans"/>
                <a:cs typeface="Open Sans"/>
                <a:sym typeface="Open Sans"/>
              </a:rPr>
              <a:t>Sub point</a:t>
            </a:r>
            <a:endParaRPr sz="1200" b="0" i="0" u="none" strike="noStrike" cap="none">
              <a:solidFill>
                <a:srgbClr val="000000"/>
              </a:solidFill>
              <a:latin typeface="Open Sans"/>
              <a:ea typeface="Open Sans"/>
              <a:cs typeface="Open Sans"/>
              <a:sym typeface="Open Sans"/>
            </a:endParaRPr>
          </a:p>
          <a:p>
            <a:pPr marL="914400" marR="0" lvl="1" indent="-304800" algn="l" rtl="0">
              <a:lnSpc>
                <a:spcPct val="100000"/>
              </a:lnSpc>
              <a:spcBef>
                <a:spcPts val="0"/>
              </a:spcBef>
              <a:spcAft>
                <a:spcPts val="0"/>
              </a:spcAft>
              <a:buClr>
                <a:srgbClr val="000000"/>
              </a:buClr>
              <a:buSzPts val="1200"/>
              <a:buFont typeface="Open Sans"/>
              <a:buChar char="○"/>
            </a:pPr>
            <a:r>
              <a:rPr lang="en-US" sz="1200" b="0" i="0" u="sng" strike="noStrike" cap="none">
                <a:solidFill>
                  <a:srgbClr val="000000"/>
                </a:solidFill>
                <a:latin typeface="Open Sans"/>
                <a:ea typeface="Open Sans"/>
                <a:cs typeface="Open Sans"/>
                <a:sym typeface="Open Sans"/>
              </a:rPr>
              <a:t>definition</a:t>
            </a:r>
            <a:endParaRPr sz="1200" b="0" i="0" u="sng" strike="noStrike" cap="none">
              <a:solidFill>
                <a:srgbClr val="000000"/>
              </a:solidFill>
              <a:latin typeface="Open Sans"/>
              <a:ea typeface="Open Sans"/>
              <a:cs typeface="Open Sans"/>
              <a:sym typeface="Open Sans"/>
            </a:endParaRPr>
          </a:p>
          <a:p>
            <a:pPr marL="914400" marR="0" lvl="1" indent="-304800" algn="l" rtl="0">
              <a:lnSpc>
                <a:spcPct val="100000"/>
              </a:lnSpc>
              <a:spcBef>
                <a:spcPts val="0"/>
              </a:spcBef>
              <a:spcAft>
                <a:spcPts val="0"/>
              </a:spcAft>
              <a:buClr>
                <a:srgbClr val="000000"/>
              </a:buClr>
              <a:buSzPts val="1200"/>
              <a:buFont typeface="Open Sans"/>
              <a:buChar char="○"/>
            </a:pPr>
            <a:r>
              <a:rPr lang="en-US" sz="1200" b="0" i="0" u="none" strike="noStrike" cap="none">
                <a:solidFill>
                  <a:srgbClr val="000000"/>
                </a:solidFill>
                <a:latin typeface="Open Sans"/>
                <a:ea typeface="Open Sans"/>
                <a:cs typeface="Open Sans"/>
                <a:sym typeface="Open Sans"/>
              </a:rPr>
              <a:t>example **</a:t>
            </a:r>
            <a:br>
              <a:rPr lang="en-US" sz="1200" b="0" i="0" u="none" strike="noStrike" cap="none">
                <a:solidFill>
                  <a:srgbClr val="000000"/>
                </a:solidFill>
                <a:latin typeface="Open Sans"/>
                <a:ea typeface="Open Sans"/>
                <a:cs typeface="Open Sans"/>
                <a:sym typeface="Open Sans"/>
              </a:rPr>
            </a:br>
            <a:r>
              <a:rPr lang="en-US" sz="1200" b="0" i="0" u="none" strike="noStrike" cap="none">
                <a:solidFill>
                  <a:srgbClr val="000000"/>
                </a:solidFill>
                <a:latin typeface="Open Sans"/>
                <a:ea typeface="Open Sans"/>
                <a:cs typeface="Open Sans"/>
                <a:sym typeface="Open Sans"/>
              </a:rPr>
              <a:t> </a:t>
            </a:r>
            <a:endParaRPr sz="1200" b="0" i="0" u="none" strike="noStrike" cap="none">
              <a:solidFill>
                <a:srgbClr val="000000"/>
              </a:solidFill>
              <a:latin typeface="Open Sans"/>
              <a:ea typeface="Open Sans"/>
              <a:cs typeface="Open Sans"/>
              <a:sym typeface="Open Sans"/>
            </a:endParaRPr>
          </a:p>
          <a:p>
            <a:pPr marL="457200" marR="0" lvl="0" indent="-304800" algn="l" rtl="0">
              <a:lnSpc>
                <a:spcPct val="100000"/>
              </a:lnSpc>
              <a:spcBef>
                <a:spcPts val="0"/>
              </a:spcBef>
              <a:spcAft>
                <a:spcPts val="0"/>
              </a:spcAft>
              <a:buClr>
                <a:srgbClr val="000000"/>
              </a:buClr>
              <a:buSzPts val="1200"/>
              <a:buFont typeface="Open Sans"/>
              <a:buAutoNum type="romanUcPeriod"/>
            </a:pPr>
            <a:r>
              <a:rPr lang="en-US" sz="1200" b="0" i="0" u="none" strike="noStrike" cap="none">
                <a:solidFill>
                  <a:srgbClr val="000000"/>
                </a:solidFill>
                <a:latin typeface="Open Sans"/>
                <a:ea typeface="Open Sans"/>
                <a:cs typeface="Open Sans"/>
                <a:sym typeface="Open Sans"/>
              </a:rPr>
              <a:t>Object-Oriented Programming</a:t>
            </a:r>
            <a:endParaRPr sz="1200" b="0" i="0" u="none" strike="noStrike" cap="none">
              <a:solidFill>
                <a:srgbClr val="000000"/>
              </a:solidFill>
              <a:latin typeface="Open Sans"/>
              <a:ea typeface="Open Sans"/>
              <a:cs typeface="Open Sans"/>
              <a:sym typeface="Open Sans"/>
            </a:endParaRPr>
          </a:p>
          <a:p>
            <a:pPr marL="914400" marR="0" lvl="1" indent="-304800" algn="l" rtl="0">
              <a:lnSpc>
                <a:spcPct val="100000"/>
              </a:lnSpc>
              <a:spcBef>
                <a:spcPts val="0"/>
              </a:spcBef>
              <a:spcAft>
                <a:spcPts val="0"/>
              </a:spcAft>
              <a:buClr>
                <a:srgbClr val="000000"/>
              </a:buClr>
              <a:buSzPts val="1200"/>
              <a:buFont typeface="Open Sans"/>
              <a:buChar char="○"/>
            </a:pPr>
            <a:r>
              <a:rPr lang="en-US" sz="1200" b="0" i="0" u="none" strike="noStrike" cap="none">
                <a:solidFill>
                  <a:srgbClr val="000000"/>
                </a:solidFill>
                <a:latin typeface="Open Sans"/>
                <a:ea typeface="Open Sans"/>
                <a:cs typeface="Open Sans"/>
                <a:sym typeface="Open Sans"/>
              </a:rPr>
              <a:t>Encapsulates the data and the operations for a given data type</a:t>
            </a:r>
            <a:endParaRPr sz="1200" b="0" i="0" u="none" strike="noStrike" cap="none">
              <a:solidFill>
                <a:srgbClr val="000000"/>
              </a:solidFill>
              <a:latin typeface="Open Sans"/>
              <a:ea typeface="Open Sans"/>
              <a:cs typeface="Open Sans"/>
              <a:sym typeface="Open Sans"/>
            </a:endParaRPr>
          </a:p>
          <a:p>
            <a:pPr marL="914400" marR="0" lvl="1" indent="-304800" algn="l" rtl="0">
              <a:lnSpc>
                <a:spcPct val="100000"/>
              </a:lnSpc>
              <a:spcBef>
                <a:spcPts val="0"/>
              </a:spcBef>
              <a:spcAft>
                <a:spcPts val="0"/>
              </a:spcAft>
              <a:buClr>
                <a:srgbClr val="000000"/>
              </a:buClr>
              <a:buSzPts val="1200"/>
              <a:buFont typeface="Open Sans"/>
              <a:buChar char="○"/>
            </a:pPr>
            <a:r>
              <a:rPr lang="en-US" sz="1200" b="0" i="0" u="none" strike="noStrike" cap="none">
                <a:solidFill>
                  <a:srgbClr val="000000"/>
                </a:solidFill>
                <a:latin typeface="Open Sans"/>
                <a:ea typeface="Open Sans"/>
                <a:cs typeface="Open Sans"/>
                <a:sym typeface="Open Sans"/>
              </a:rPr>
              <a:t>Provides abstractions - you don’t need to know how a car is implemented in order to use it </a:t>
            </a:r>
            <a:endParaRPr sz="1200" b="0" i="0" u="none" strike="noStrike" cap="none">
              <a:solidFill>
                <a:srgbClr val="000000"/>
              </a:solidFill>
              <a:latin typeface="Open Sans"/>
              <a:ea typeface="Open Sans"/>
              <a:cs typeface="Open Sans"/>
              <a:sym typeface="Open Sans"/>
            </a:endParaRPr>
          </a:p>
          <a:p>
            <a:pPr marL="914400" marR="0" lvl="1" indent="-304800" algn="l" rtl="0">
              <a:lnSpc>
                <a:spcPct val="100000"/>
              </a:lnSpc>
              <a:spcBef>
                <a:spcPts val="0"/>
              </a:spcBef>
              <a:spcAft>
                <a:spcPts val="0"/>
              </a:spcAft>
              <a:buClr>
                <a:srgbClr val="000000"/>
              </a:buClr>
              <a:buSzPts val="1200"/>
              <a:buFont typeface="Open Sans"/>
              <a:buChar char="○"/>
            </a:pPr>
            <a:r>
              <a:rPr lang="en-US" sz="1200" b="0" i="0" u="none" strike="noStrike" cap="none">
                <a:solidFill>
                  <a:srgbClr val="000000"/>
                </a:solidFill>
                <a:latin typeface="Open Sans"/>
                <a:ea typeface="Open Sans"/>
                <a:cs typeface="Open Sans"/>
                <a:sym typeface="Open Sans"/>
              </a:rPr>
              <a:t>Extensibility - easier to </a:t>
            </a:r>
            <a:r>
              <a:rPr lang="en-US" sz="1200" b="0" i="0" u="sng" strike="noStrike" cap="none">
                <a:solidFill>
                  <a:srgbClr val="000000"/>
                </a:solidFill>
                <a:latin typeface="Open Sans"/>
                <a:ea typeface="Open Sans"/>
                <a:cs typeface="Open Sans"/>
                <a:sym typeface="Open Sans"/>
              </a:rPr>
              <a:t>add new data types</a:t>
            </a:r>
            <a:br>
              <a:rPr lang="en-US" sz="1200" b="0" i="0" u="none" strike="noStrike" cap="none">
                <a:solidFill>
                  <a:srgbClr val="000000"/>
                </a:solidFill>
                <a:latin typeface="Open Sans"/>
                <a:ea typeface="Open Sans"/>
                <a:cs typeface="Open Sans"/>
                <a:sym typeface="Open Sans"/>
              </a:rPr>
            </a:br>
            <a:endParaRPr sz="1200" b="0" i="0" u="none" strike="noStrike" cap="none">
              <a:solidFill>
                <a:srgbClr val="000000"/>
              </a:solidFill>
              <a:latin typeface="Open Sans"/>
              <a:ea typeface="Open Sans"/>
              <a:cs typeface="Open Sans"/>
              <a:sym typeface="Open Sans"/>
            </a:endParaRPr>
          </a:p>
          <a:p>
            <a:pPr marL="457200" marR="0" lvl="0" indent="-304800" algn="l" rtl="0">
              <a:lnSpc>
                <a:spcPct val="100000"/>
              </a:lnSpc>
              <a:spcBef>
                <a:spcPts val="0"/>
              </a:spcBef>
              <a:spcAft>
                <a:spcPts val="0"/>
              </a:spcAft>
              <a:buClr>
                <a:srgbClr val="000000"/>
              </a:buClr>
              <a:buSzPts val="1200"/>
              <a:buFont typeface="Open Sans"/>
              <a:buAutoNum type="romanUcPeriod"/>
            </a:pPr>
            <a:r>
              <a:rPr lang="en-US" sz="1200" b="0" i="0" u="none" strike="noStrike" cap="none">
                <a:solidFill>
                  <a:srgbClr val="000000"/>
                </a:solidFill>
                <a:latin typeface="Open Sans"/>
                <a:ea typeface="Open Sans"/>
                <a:cs typeface="Open Sans"/>
                <a:sym typeface="Open Sans"/>
              </a:rPr>
              <a:t>Functional Programming</a:t>
            </a:r>
            <a:endParaRPr sz="1200" b="0" i="0" u="none" strike="noStrike" cap="none">
              <a:solidFill>
                <a:srgbClr val="000000"/>
              </a:solidFill>
              <a:latin typeface="Open Sans"/>
              <a:ea typeface="Open Sans"/>
              <a:cs typeface="Open Sans"/>
              <a:sym typeface="Open Sans"/>
            </a:endParaRPr>
          </a:p>
          <a:p>
            <a:pPr marL="914400" marR="0" lvl="1" indent="-304800" algn="l" rtl="0">
              <a:lnSpc>
                <a:spcPct val="100000"/>
              </a:lnSpc>
              <a:spcBef>
                <a:spcPts val="0"/>
              </a:spcBef>
              <a:spcAft>
                <a:spcPts val="0"/>
              </a:spcAft>
              <a:buClr>
                <a:srgbClr val="000000"/>
              </a:buClr>
              <a:buSzPts val="1200"/>
              <a:buFont typeface="Open Sans"/>
              <a:buChar char="○"/>
            </a:pPr>
            <a:r>
              <a:rPr lang="en-US" sz="1200" b="0" i="0" u="none" strike="noStrike" cap="none">
                <a:solidFill>
                  <a:srgbClr val="000000"/>
                </a:solidFill>
                <a:latin typeface="Open Sans"/>
                <a:ea typeface="Open Sans"/>
                <a:cs typeface="Open Sans"/>
                <a:sym typeface="Open Sans"/>
              </a:rPr>
              <a:t>Extensibility - easier to </a:t>
            </a:r>
            <a:r>
              <a:rPr lang="en-US" sz="1200" b="0" i="0" u="sng" strike="noStrike" cap="none">
                <a:solidFill>
                  <a:srgbClr val="000000"/>
                </a:solidFill>
                <a:latin typeface="Open Sans"/>
                <a:ea typeface="Open Sans"/>
                <a:cs typeface="Open Sans"/>
                <a:sym typeface="Open Sans"/>
              </a:rPr>
              <a:t>add new operations</a:t>
            </a:r>
            <a:endParaRPr sz="1200" b="0" i="0" u="sng" strike="noStrike" cap="none">
              <a:solidFill>
                <a:srgbClr val="000000"/>
              </a:solidFill>
              <a:latin typeface="Open Sans"/>
              <a:ea typeface="Open Sans"/>
              <a:cs typeface="Open Sans"/>
              <a:sym typeface="Open Sans"/>
            </a:endParaRPr>
          </a:p>
        </p:txBody>
      </p:sp>
      <p:sp>
        <p:nvSpPr>
          <p:cNvPr id="128" name="Google Shape;128;p35"/>
          <p:cNvSpPr txBox="1"/>
          <p:nvPr/>
        </p:nvSpPr>
        <p:spPr>
          <a:xfrm>
            <a:off x="2475525" y="2107025"/>
            <a:ext cx="1397100" cy="29418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100"/>
              <a:buFont typeface="Arial"/>
              <a:buNone/>
            </a:pPr>
            <a:r>
              <a:rPr lang="en-US" sz="1100" b="0" i="0" u="none" strike="noStrike" cap="none">
                <a:solidFill>
                  <a:srgbClr val="000000"/>
                </a:solidFill>
                <a:latin typeface="Open Sans"/>
                <a:ea typeface="Open Sans"/>
                <a:cs typeface="Open Sans"/>
                <a:sym typeface="Open Sans"/>
              </a:rPr>
              <a:t>Compose a question that corresponds to the notes you took</a:t>
            </a:r>
            <a:endParaRPr sz="1100" b="0" i="0" u="none" strike="noStrike" cap="none">
              <a:solidFill>
                <a:srgbClr val="000000"/>
              </a:solidFill>
              <a:latin typeface="Open Sans"/>
              <a:ea typeface="Open Sans"/>
              <a:cs typeface="Open Sans"/>
              <a:sym typeface="Open Sans"/>
            </a:endParaRPr>
          </a:p>
          <a:p>
            <a:pPr marL="0" marR="0" lvl="0" indent="0" algn="l" rtl="0">
              <a:lnSpc>
                <a:spcPct val="100000"/>
              </a:lnSpc>
              <a:spcBef>
                <a:spcPts val="0"/>
              </a:spcBef>
              <a:spcAft>
                <a:spcPts val="0"/>
              </a:spcAft>
              <a:buClr>
                <a:srgbClr val="000000"/>
              </a:buClr>
              <a:buSzPts val="1100"/>
              <a:buFont typeface="Arial"/>
              <a:buNone/>
            </a:pPr>
            <a:endParaRPr sz="1100" b="0" i="0" u="none" strike="noStrike" cap="none">
              <a:solidFill>
                <a:srgbClr val="000000"/>
              </a:solidFill>
              <a:latin typeface="Open Sans"/>
              <a:ea typeface="Open Sans"/>
              <a:cs typeface="Open Sans"/>
              <a:sym typeface="Open Sans"/>
            </a:endParaRPr>
          </a:p>
          <a:p>
            <a:pPr marL="0" marR="0" lvl="0" indent="0" algn="l" rtl="0">
              <a:lnSpc>
                <a:spcPct val="100000"/>
              </a:lnSpc>
              <a:spcBef>
                <a:spcPts val="0"/>
              </a:spcBef>
              <a:spcAft>
                <a:spcPts val="0"/>
              </a:spcAft>
              <a:buClr>
                <a:srgbClr val="000000"/>
              </a:buClr>
              <a:buSzPts val="1100"/>
              <a:buFont typeface="Arial"/>
              <a:buNone/>
            </a:pPr>
            <a:endParaRPr sz="1100" b="0" i="0" u="none" strike="noStrike" cap="none">
              <a:solidFill>
                <a:srgbClr val="000000"/>
              </a:solidFill>
              <a:latin typeface="Open Sans"/>
              <a:ea typeface="Open Sans"/>
              <a:cs typeface="Open Sans"/>
              <a:sym typeface="Open Sans"/>
            </a:endParaRPr>
          </a:p>
          <a:p>
            <a:pPr marL="0" marR="0" lvl="0" indent="0" algn="l" rtl="0">
              <a:lnSpc>
                <a:spcPct val="100000"/>
              </a:lnSpc>
              <a:spcBef>
                <a:spcPts val="0"/>
              </a:spcBef>
              <a:spcAft>
                <a:spcPts val="0"/>
              </a:spcAft>
              <a:buClr>
                <a:srgbClr val="000000"/>
              </a:buClr>
              <a:buSzPts val="1100"/>
              <a:buFont typeface="Arial"/>
              <a:buNone/>
            </a:pPr>
            <a:r>
              <a:rPr lang="en-US" sz="1100" b="0" i="0" u="none" strike="noStrike" cap="none">
                <a:solidFill>
                  <a:srgbClr val="000000"/>
                </a:solidFill>
                <a:latin typeface="Open Sans"/>
                <a:ea typeface="Open Sans"/>
                <a:cs typeface="Open Sans"/>
                <a:sym typeface="Open Sans"/>
              </a:rPr>
              <a:t>In what ways is object-oriented programming more extensible than functional programming?</a:t>
            </a:r>
            <a:endParaRPr sz="1100" b="0" i="0" u="none" strike="noStrike" cap="none">
              <a:solidFill>
                <a:srgbClr val="000000"/>
              </a:solidFill>
              <a:latin typeface="Open Sans"/>
              <a:ea typeface="Open Sans"/>
              <a:cs typeface="Open Sans"/>
              <a:sym typeface="Open Sans"/>
            </a:endParaRPr>
          </a:p>
        </p:txBody>
      </p:sp>
      <p:sp>
        <p:nvSpPr>
          <p:cNvPr id="129" name="Google Shape;129;p35"/>
          <p:cNvSpPr txBox="1"/>
          <p:nvPr/>
        </p:nvSpPr>
        <p:spPr>
          <a:xfrm>
            <a:off x="2552550" y="5840000"/>
            <a:ext cx="4038900" cy="6012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200"/>
              <a:buFont typeface="Arial"/>
              <a:buNone/>
            </a:pPr>
            <a:r>
              <a:rPr lang="en-US" sz="1200" b="0" i="0" u="none" strike="noStrike" cap="none">
                <a:solidFill>
                  <a:srgbClr val="000000"/>
                </a:solidFill>
                <a:latin typeface="Open Sans"/>
                <a:ea typeface="Open Sans"/>
                <a:cs typeface="Open Sans"/>
                <a:sym typeface="Open Sans"/>
              </a:rPr>
              <a:t>Object-oriented programming and functional programming are two types of programming paradigms… </a:t>
            </a:r>
            <a:endParaRPr sz="1200" b="0" i="0" u="none" strike="noStrike" cap="none">
              <a:solidFill>
                <a:srgbClr val="000000"/>
              </a:solidFill>
              <a:latin typeface="Open Sans"/>
              <a:ea typeface="Open Sans"/>
              <a:cs typeface="Open Sans"/>
              <a:sym typeface="Open Sans"/>
            </a:endParaRPr>
          </a:p>
        </p:txBody>
      </p:sp>
      <p:sp>
        <p:nvSpPr>
          <p:cNvPr id="130" name="Google Shape;130;p35"/>
          <p:cNvSpPr/>
          <p:nvPr/>
        </p:nvSpPr>
        <p:spPr>
          <a:xfrm>
            <a:off x="3813425" y="1326600"/>
            <a:ext cx="3245400" cy="4204800"/>
          </a:xfrm>
          <a:prstGeom prst="roundRect">
            <a:avLst>
              <a:gd name="adj" fmla="val 16667"/>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52"/>
        <p:cNvGrpSpPr/>
        <p:nvPr/>
      </p:nvGrpSpPr>
      <p:grpSpPr>
        <a:xfrm>
          <a:off x="0" y="0"/>
          <a:ext cx="0" cy="0"/>
          <a:chOff x="0" y="0"/>
          <a:chExt cx="0" cy="0"/>
        </a:xfrm>
      </p:grpSpPr>
      <p:sp>
        <p:nvSpPr>
          <p:cNvPr id="53" name="Google Shape;53;p5"/>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Cornell Note-taking Follow-up Discussion</a:t>
            </a:r>
            <a:endParaRPr dirty="0"/>
          </a:p>
        </p:txBody>
      </p:sp>
      <p:sp>
        <p:nvSpPr>
          <p:cNvPr id="54" name="Google Shape;54;p5"/>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0" lvl="0" indent="0" algn="l" rtl="0">
              <a:lnSpc>
                <a:spcPct val="110000"/>
              </a:lnSpc>
              <a:spcBef>
                <a:spcPts val="440"/>
              </a:spcBef>
              <a:spcAft>
                <a:spcPts val="0"/>
              </a:spcAft>
              <a:buSzPts val="2080"/>
              <a:buNone/>
            </a:pPr>
            <a:r>
              <a:rPr lang="en-US" dirty="0"/>
              <a:t>In groups, discuss the following about the Cornell notes you took from this Tuesday’s lecture:</a:t>
            </a:r>
          </a:p>
          <a:p>
            <a:pPr marL="0" lvl="0" indent="0" algn="l" rtl="0">
              <a:lnSpc>
                <a:spcPct val="110000"/>
              </a:lnSpc>
              <a:spcBef>
                <a:spcPts val="440"/>
              </a:spcBef>
              <a:spcAft>
                <a:spcPts val="0"/>
              </a:spcAft>
              <a:buSzPts val="2080"/>
              <a:buNone/>
            </a:pPr>
            <a:endParaRPr lang="en-US" dirty="0"/>
          </a:p>
          <a:p>
            <a:pPr marL="347472" lvl="0" indent="-347472" algn="l" rtl="0">
              <a:lnSpc>
                <a:spcPct val="110000"/>
              </a:lnSpc>
              <a:spcBef>
                <a:spcPts val="440"/>
              </a:spcBef>
              <a:spcAft>
                <a:spcPts val="0"/>
              </a:spcAft>
              <a:buSzPts val="2080"/>
              <a:buFont typeface="Noto Sans Symbols"/>
              <a:buChar char="❖"/>
            </a:pPr>
            <a:r>
              <a:rPr lang="en-US" dirty="0"/>
              <a:t>What are some of the key points you wrote in your summary?</a:t>
            </a:r>
          </a:p>
          <a:p>
            <a:pPr marL="347472" lvl="0" indent="-347472" algn="l" rtl="0">
              <a:lnSpc>
                <a:spcPct val="110000"/>
              </a:lnSpc>
              <a:spcBef>
                <a:spcPts val="440"/>
              </a:spcBef>
              <a:spcAft>
                <a:spcPts val="0"/>
              </a:spcAft>
              <a:buSzPts val="2080"/>
              <a:buFont typeface="Noto Sans Symbols"/>
              <a:buChar char="❖"/>
            </a:pPr>
            <a:endParaRPr lang="en-US" dirty="0"/>
          </a:p>
          <a:p>
            <a:pPr marL="347472" lvl="0" indent="-347472" algn="l" rtl="0">
              <a:lnSpc>
                <a:spcPct val="110000"/>
              </a:lnSpc>
              <a:spcBef>
                <a:spcPts val="440"/>
              </a:spcBef>
              <a:spcAft>
                <a:spcPts val="0"/>
              </a:spcAft>
              <a:buSzPts val="2080"/>
              <a:buFont typeface="Noto Sans Symbols"/>
              <a:buChar char="❖"/>
            </a:pPr>
            <a:r>
              <a:rPr lang="en-US" dirty="0"/>
              <a:t>What were some of the questions you came up with?</a:t>
            </a:r>
          </a:p>
          <a:p>
            <a:pPr marL="347472" lvl="0" indent="-347472" algn="l" rtl="0">
              <a:lnSpc>
                <a:spcPct val="110000"/>
              </a:lnSpc>
              <a:spcBef>
                <a:spcPts val="440"/>
              </a:spcBef>
              <a:spcAft>
                <a:spcPts val="0"/>
              </a:spcAft>
              <a:buSzPts val="2080"/>
              <a:buFont typeface="Noto Sans Symbols"/>
              <a:buChar char="❖"/>
            </a:pPr>
            <a:endParaRPr lang="en-US" dirty="0"/>
          </a:p>
          <a:p>
            <a:pPr marL="347472" lvl="0" indent="-347472" algn="l" rtl="0">
              <a:lnSpc>
                <a:spcPct val="110000"/>
              </a:lnSpc>
              <a:spcBef>
                <a:spcPts val="440"/>
              </a:spcBef>
              <a:spcAft>
                <a:spcPts val="0"/>
              </a:spcAft>
              <a:buSzPts val="2080"/>
              <a:buFont typeface="Noto Sans Symbols"/>
              <a:buChar char="❖"/>
            </a:pPr>
            <a:r>
              <a:rPr lang="en-US" dirty="0"/>
              <a:t>What are you still left feeling confused or uncertain about after Thursday’s lecture?</a:t>
            </a:r>
          </a:p>
        </p:txBody>
      </p:sp>
      <p:sp>
        <p:nvSpPr>
          <p:cNvPr id="55" name="Google Shape;55;p5"/>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8</a:t>
            </a:fl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4">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4">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371"/>
        <p:cNvGrpSpPr/>
        <p:nvPr/>
      </p:nvGrpSpPr>
      <p:grpSpPr>
        <a:xfrm>
          <a:off x="0" y="0"/>
          <a:ext cx="0" cy="0"/>
          <a:chOff x="0" y="0"/>
          <a:chExt cx="0" cy="0"/>
        </a:xfrm>
      </p:grpSpPr>
      <p:sp>
        <p:nvSpPr>
          <p:cNvPr id="372" name="Google Shape;372;g10fc0afc8c1_1_0"/>
          <p:cNvSpPr txBox="1">
            <a:spLocks noGrp="1"/>
          </p:cNvSpPr>
          <p:nvPr>
            <p:ph type="title"/>
          </p:nvPr>
        </p:nvSpPr>
        <p:spPr>
          <a:xfrm>
            <a:off x="357018" y="435678"/>
            <a:ext cx="8406000"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Lecture Outline</a:t>
            </a:r>
            <a:endParaRPr/>
          </a:p>
        </p:txBody>
      </p:sp>
      <p:sp>
        <p:nvSpPr>
          <p:cNvPr id="373" name="Google Shape;373;g10fc0afc8c1_1_0"/>
          <p:cNvSpPr txBox="1">
            <a:spLocks noGrp="1"/>
          </p:cNvSpPr>
          <p:nvPr>
            <p:ph type="body" idx="1"/>
          </p:nvPr>
        </p:nvSpPr>
        <p:spPr>
          <a:xfrm>
            <a:off x="396875" y="1362075"/>
            <a:ext cx="8366100" cy="497220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solidFill>
                  <a:schemeClr val="tx1"/>
                </a:solidFill>
              </a:rPr>
              <a:t>Bloom’s Taxonomy</a:t>
            </a:r>
          </a:p>
          <a:p>
            <a:pPr marL="640080" lvl="1" indent="-283464" algn="l" rtl="0">
              <a:lnSpc>
                <a:spcPct val="110000"/>
              </a:lnSpc>
              <a:spcBef>
                <a:spcPts val="24"/>
              </a:spcBef>
              <a:spcAft>
                <a:spcPts val="0"/>
              </a:spcAft>
              <a:buSzPts val="2420"/>
              <a:buChar char="▪"/>
            </a:pPr>
            <a:r>
              <a:rPr lang="en-US" dirty="0">
                <a:solidFill>
                  <a:schemeClr val="tx1"/>
                </a:solidFill>
              </a:rPr>
              <a:t>Applying Higher Levels of Cognition to Learning</a:t>
            </a:r>
          </a:p>
          <a:p>
            <a:pPr marL="457200" lvl="1" indent="0">
              <a:spcBef>
                <a:spcPts val="440"/>
              </a:spcBef>
              <a:buSzPts val="2080"/>
              <a:buNone/>
            </a:pPr>
            <a:endParaRPr lang="en-US" dirty="0">
              <a:solidFill>
                <a:schemeClr val="tx1"/>
              </a:solidFill>
            </a:endParaRPr>
          </a:p>
          <a:p>
            <a:pPr marL="347472" lvl="0" indent="-347472" algn="l" rtl="0">
              <a:spcBef>
                <a:spcPts val="440"/>
              </a:spcBef>
              <a:spcAft>
                <a:spcPts val="0"/>
              </a:spcAft>
              <a:buClr>
                <a:srgbClr val="4B2A85"/>
              </a:buClr>
              <a:buSzPts val="2080"/>
              <a:buChar char="❖"/>
            </a:pPr>
            <a:r>
              <a:rPr lang="en-US" b="1" dirty="0">
                <a:solidFill>
                  <a:srgbClr val="4B2A85"/>
                </a:solidFill>
              </a:rPr>
              <a:t>Machine Languages </a:t>
            </a:r>
            <a:endParaRPr b="1" dirty="0">
              <a:solidFill>
                <a:srgbClr val="4B2A85"/>
              </a:solidFill>
            </a:endParaRPr>
          </a:p>
          <a:p>
            <a:pPr marL="640080" lvl="1" indent="-283464" algn="l" rtl="0">
              <a:spcBef>
                <a:spcPts val="24"/>
              </a:spcBef>
              <a:spcAft>
                <a:spcPts val="0"/>
              </a:spcAft>
              <a:buClr>
                <a:srgbClr val="4B2A85"/>
              </a:buClr>
              <a:buSzPts val="2420"/>
              <a:buChar char="▪"/>
            </a:pPr>
            <a:r>
              <a:rPr lang="en-US" b="1" dirty="0">
                <a:solidFill>
                  <a:srgbClr val="4B2A85"/>
                </a:solidFill>
              </a:rPr>
              <a:t>Assembly Languages, Producing Machine Code</a:t>
            </a:r>
            <a:endParaRPr lang="en-US" sz="2600" b="1" dirty="0">
              <a:solidFill>
                <a:srgbClr val="4B2A85"/>
              </a:solidFill>
            </a:endParaRPr>
          </a:p>
          <a:p>
            <a:pPr marL="640080" lvl="1" indent="-283464" algn="l" rtl="0">
              <a:spcBef>
                <a:spcPts val="24"/>
              </a:spcBef>
              <a:spcAft>
                <a:spcPts val="0"/>
              </a:spcAft>
              <a:buClr>
                <a:srgbClr val="4B2A85"/>
              </a:buClr>
              <a:buSzPts val="2420"/>
              <a:buChar char="▪"/>
            </a:pPr>
            <a:endParaRPr dirty="0">
              <a:solidFill>
                <a:schemeClr val="tx1"/>
              </a:solidFill>
            </a:endParaRPr>
          </a:p>
          <a:p>
            <a:pPr marL="347472" lvl="0" indent="-347472" algn="l" rtl="0">
              <a:lnSpc>
                <a:spcPct val="110000"/>
              </a:lnSpc>
              <a:spcBef>
                <a:spcPts val="440"/>
              </a:spcBef>
              <a:spcAft>
                <a:spcPts val="0"/>
              </a:spcAft>
              <a:buSzPts val="2080"/>
              <a:buFont typeface="Noto Sans Symbols"/>
              <a:buChar char="❖"/>
            </a:pPr>
            <a:r>
              <a:rPr lang="en-US" dirty="0">
                <a:solidFill>
                  <a:schemeClr val="tx1"/>
                </a:solidFill>
              </a:rPr>
              <a:t>Control Flow of Computer Instructions</a:t>
            </a:r>
          </a:p>
          <a:p>
            <a:pPr marL="640080" lvl="1" indent="-283464" algn="l" rtl="0">
              <a:spcBef>
                <a:spcPts val="24"/>
              </a:spcBef>
              <a:spcAft>
                <a:spcPts val="0"/>
              </a:spcAft>
              <a:buClr>
                <a:srgbClr val="4B2A85"/>
              </a:buClr>
              <a:buSzPts val="2420"/>
              <a:buChar char="▪"/>
            </a:pPr>
            <a:r>
              <a:rPr lang="en-US" dirty="0">
                <a:solidFill>
                  <a:schemeClr val="tx1"/>
                </a:solidFill>
              </a:rPr>
              <a:t>Jumps in Assembly, The Program Counter</a:t>
            </a:r>
          </a:p>
          <a:p>
            <a:pPr marL="640080" lvl="1" indent="-283464" algn="l" rtl="0">
              <a:spcBef>
                <a:spcPts val="24"/>
              </a:spcBef>
              <a:spcAft>
                <a:spcPts val="0"/>
              </a:spcAft>
              <a:buClr>
                <a:srgbClr val="4B2A85"/>
              </a:buClr>
              <a:buSzPts val="2420"/>
              <a:buChar char="▪"/>
            </a:pPr>
            <a:endParaRPr lang="en-US" dirty="0">
              <a:solidFill>
                <a:schemeClr val="tx1"/>
              </a:solidFill>
            </a:endParaRPr>
          </a:p>
          <a:p>
            <a:pPr marL="347472" lvl="0" indent="-347472" algn="l" rtl="0">
              <a:lnSpc>
                <a:spcPct val="110000"/>
              </a:lnSpc>
              <a:spcBef>
                <a:spcPts val="440"/>
              </a:spcBef>
              <a:spcAft>
                <a:spcPts val="0"/>
              </a:spcAft>
              <a:buSzPts val="2080"/>
              <a:buFont typeface="Noto Sans Symbols"/>
              <a:buChar char="❖"/>
            </a:pPr>
            <a:r>
              <a:rPr lang="en-US" dirty="0">
                <a:solidFill>
                  <a:schemeClr val="tx1"/>
                </a:solidFill>
              </a:rPr>
              <a:t>The Hack Assembly Language</a:t>
            </a:r>
          </a:p>
          <a:p>
            <a:pPr marL="640080" lvl="1" indent="-283464" algn="l" rtl="0">
              <a:lnSpc>
                <a:spcPct val="110000"/>
              </a:lnSpc>
              <a:spcBef>
                <a:spcPts val="24"/>
              </a:spcBef>
              <a:spcAft>
                <a:spcPts val="0"/>
              </a:spcAft>
              <a:buSzPts val="2420"/>
              <a:buChar char="▪"/>
            </a:pPr>
            <a:r>
              <a:rPr lang="en-US" dirty="0">
                <a:solidFill>
                  <a:schemeClr val="tx1"/>
                </a:solidFill>
              </a:rPr>
              <a:t>Registers, A-Instructions, Symbols, &amp; C-Instructions</a:t>
            </a:r>
          </a:p>
        </p:txBody>
      </p:sp>
      <p:sp>
        <p:nvSpPr>
          <p:cNvPr id="374" name="Google Shape;374;g10fc0afc8c1_1_0"/>
          <p:cNvSpPr txBox="1">
            <a:spLocks noGrp="1"/>
          </p:cNvSpPr>
          <p:nvPr>
            <p:ph type="sldNum" idx="12"/>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9</a:t>
            </a:fld>
            <a:endParaRPr/>
          </a:p>
        </p:txBody>
      </p:sp>
    </p:spTree>
    <p:extLst>
      <p:ext uri="{BB962C8B-B14F-4D97-AF65-F5344CB8AC3E}">
        <p14:creationId xmlns:p14="http://schemas.microsoft.com/office/powerpoint/2010/main" val="433605718"/>
      </p:ext>
    </p:extLst>
  </p:cSld>
  <p:clrMapOvr>
    <a:masterClrMapping/>
  </p:clrMapOvr>
</p:sld>
</file>

<file path=ppt/theme/theme1.xml><?xml version="1.0" encoding="utf-8"?>
<a:theme xmlns:a="http://schemas.openxmlformats.org/drawingml/2006/main" name="UWTheme-333-Sp18">
  <a:themeElements>
    <a:clrScheme name="Custom 3">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4B2A85"/>
      </a:hlink>
      <a:folHlink>
        <a:srgbClr val="DED4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385</TotalTime>
  <Words>2818</Words>
  <Application>Microsoft Macintosh PowerPoint</Application>
  <PresentationFormat>On-screen Show (4:3)</PresentationFormat>
  <Paragraphs>837</Paragraphs>
  <Slides>45</Slides>
  <Notes>45</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45</vt:i4>
      </vt:variant>
    </vt:vector>
  </HeadingPairs>
  <TitlesOfParts>
    <vt:vector size="55" baseType="lpstr">
      <vt:lpstr>Noto Sans Symbols</vt:lpstr>
      <vt:lpstr>Arial</vt:lpstr>
      <vt:lpstr>Arial Narrow</vt:lpstr>
      <vt:lpstr>Calibri</vt:lpstr>
      <vt:lpstr>Cambria Math</vt:lpstr>
      <vt:lpstr>Consolas</vt:lpstr>
      <vt:lpstr>Courier New</vt:lpstr>
      <vt:lpstr>Open Sans</vt:lpstr>
      <vt:lpstr>Times New Roman</vt:lpstr>
      <vt:lpstr>UWTheme-333-Sp18</vt:lpstr>
      <vt:lpstr>Bloom’s Taxonomy &amp; Machine Language </vt:lpstr>
      <vt:lpstr>Lecture Outline</vt:lpstr>
      <vt:lpstr>Bloom’s Taxonomy </vt:lpstr>
      <vt:lpstr>Bloom’s Taxonomy in Action: CSE 143</vt:lpstr>
      <vt:lpstr>Bloom’s Taxonomy Discussion</vt:lpstr>
      <vt:lpstr>Cornell Note Taking Method</vt:lpstr>
      <vt:lpstr>Cornell Note Taking Method</vt:lpstr>
      <vt:lpstr>Cornell Note-taking Follow-up Discussion</vt:lpstr>
      <vt:lpstr>Lecture Outline</vt:lpstr>
      <vt:lpstr>Revisiting The Von Neumann Architecture</vt:lpstr>
      <vt:lpstr>Machine Code</vt:lpstr>
      <vt:lpstr>Storing the Program</vt:lpstr>
      <vt:lpstr>Assembly Languages</vt:lpstr>
      <vt:lpstr>Producing Machine Code</vt:lpstr>
      <vt:lpstr>Producing Machine Code</vt:lpstr>
      <vt:lpstr>Producing Machine Code</vt:lpstr>
      <vt:lpstr>Machine Language</vt:lpstr>
      <vt:lpstr>Machine Operations</vt:lpstr>
      <vt:lpstr>Registers</vt:lpstr>
      <vt:lpstr>Addressing Modes</vt:lpstr>
      <vt:lpstr>Lecture Outline</vt:lpstr>
      <vt:lpstr>Flow Control</vt:lpstr>
      <vt:lpstr>Flow Control: Unconditional Jumps</vt:lpstr>
      <vt:lpstr>Flow Control: Conditional Jumps</vt:lpstr>
      <vt:lpstr>Program Counter (PC)</vt:lpstr>
      <vt:lpstr>Program Counter (PC)</vt:lpstr>
      <vt:lpstr>Program Counter (PC)</vt:lpstr>
      <vt:lpstr>Lecture Outline</vt:lpstr>
      <vt:lpstr>The Hack Computer</vt:lpstr>
      <vt:lpstr>The Hack Machine Language</vt:lpstr>
      <vt:lpstr>Hack: Control Flow</vt:lpstr>
      <vt:lpstr>Hack: Registers</vt:lpstr>
      <vt:lpstr>Hack: A-Instructions</vt:lpstr>
      <vt:lpstr>Hack: A-Instructions</vt:lpstr>
      <vt:lpstr>Hack: Symbols</vt:lpstr>
      <vt:lpstr>Hack: Built-In Symbols</vt:lpstr>
      <vt:lpstr>Hack: C-Instructions</vt:lpstr>
      <vt:lpstr>Hack: C-Instructions</vt:lpstr>
      <vt:lpstr>Hack: C-Instructions</vt:lpstr>
      <vt:lpstr>Hack: C-Instructions</vt:lpstr>
      <vt:lpstr>Hack: C-Instructions</vt:lpstr>
      <vt:lpstr>Hack: C-Instructions Example</vt:lpstr>
      <vt:lpstr>Hack: C-Instructions Example</vt:lpstr>
      <vt:lpstr>Hack: C-Instructions Example</vt:lpstr>
      <vt:lpstr>Post-Lecture 7 Reminders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Machine Languages, Annotation Strategies</dc:title>
  <dc:creator>Aaron Johnston</dc:creator>
  <cp:lastModifiedBy>Eric Fan</cp:lastModifiedBy>
  <cp:revision>157</cp:revision>
  <dcterms:created xsi:type="dcterms:W3CDTF">2018-03-28T08:00:24Z</dcterms:created>
  <dcterms:modified xsi:type="dcterms:W3CDTF">2023-04-18T22:53:47Z</dcterms:modified>
</cp:coreProperties>
</file>